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1"/>
  </p:sldMasterIdLst>
  <p:notesMasterIdLst>
    <p:notesMasterId r:id="rId16"/>
  </p:notesMasterIdLst>
  <p:sldIdLst>
    <p:sldId id="256" r:id="rId2"/>
    <p:sldId id="270" r:id="rId3"/>
    <p:sldId id="265" r:id="rId4"/>
    <p:sldId id="257" r:id="rId5"/>
    <p:sldId id="258" r:id="rId6"/>
    <p:sldId id="269" r:id="rId7"/>
    <p:sldId id="259" r:id="rId8"/>
    <p:sldId id="262" r:id="rId9"/>
    <p:sldId id="261" r:id="rId10"/>
    <p:sldId id="266" r:id="rId11"/>
    <p:sldId id="268" r:id="rId12"/>
    <p:sldId id="267" r:id="rId13"/>
    <p:sldId id="263" r:id="rId14"/>
    <p:sldId id="26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047" autoAdjust="0"/>
  </p:normalViewPr>
  <p:slideViewPr>
    <p:cSldViewPr snapToGrid="0">
      <p:cViewPr>
        <p:scale>
          <a:sx n="50" d="100"/>
          <a:sy n="50" d="100"/>
        </p:scale>
        <p:origin x="8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23:22:29.304"/>
    </inkml:context>
    <inkml:brush xml:id="br0">
      <inkml:brushProperty name="width" value="0.05" units="cm"/>
      <inkml:brushProperty name="height" value="0.05" units="cm"/>
      <inkml:brushProperty name="color" value="#33CCFF"/>
    </inkml:brush>
  </inkml:definitions>
  <inkml:trace contextRef="#ctx0" brushRef="#br0">0 18 24575,'124'2'0,"134"-5"0,-208-9-1365,-35 8-5461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23:22:32.985"/>
    </inkml:context>
    <inkml:brush xml:id="br0">
      <inkml:brushProperty name="width" value="0.05" units="cm"/>
      <inkml:brushProperty name="height" value="0.05" units="cm"/>
      <inkml:brushProperty name="color" value="#33CCFF"/>
    </inkml:brush>
  </inkml:definitions>
  <inkml:trace contextRef="#ctx0" brushRef="#br0">1 1 24575,'466'-1'-1365,"-448"1"-5461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23:22:56.988"/>
    </inkml:context>
    <inkml:brush xml:id="br0">
      <inkml:brushProperty name="width" value="0.05" units="cm"/>
      <inkml:brushProperty name="height" value="0.05" units="cm"/>
      <inkml:brushProperty name="color" value="#33CCFF"/>
    </inkml:brush>
  </inkml:definitions>
  <inkml:trace contextRef="#ctx0" brushRef="#br0">46 78 24575,'22'1'0,"1"2"0,0 1 0,-1 0 0,41 15 0,-43-12 0,1-1 0,0 0 0,0-2 0,0 0 0,39 0 0,-57-4 0,1-1 0,-1 1 0,0-1 0,0 0 0,0 0 0,0 0 0,-1-1 0,1 1 0,0-1 0,0 0 0,-1 1 0,1-1 0,-1 0 0,0-1 0,1 1 0,-1 0 0,0-1 0,0 1 0,0-1 0,-1 1 0,1-1 0,-1 0 0,1 0 0,-1 0 0,0 0 0,1-6 0,-1 7 0,0 0 0,-1-1 0,0 1 0,1 0 0,-1 0 0,0 0 0,0-1 0,0 1 0,0 0 0,0 0 0,-1-1 0,1 1 0,-1 0 0,1 0 0,-1 0 0,0 0 0,0 0 0,0 0 0,0 0 0,0 0 0,0 0 0,-1 0 0,1 0 0,-1 1 0,1-1 0,-1 0 0,0 1 0,1 0 0,-1-1 0,0 1 0,0 0 0,0 0 0,0 0 0,0 0 0,0 0 0,0 0 0,-4 0 0,-21-2 0,1 0 0,0 2 0,-1 1 0,-26 4 0,-25 0 0,57-5 0,6 0 0,-1 0 0,1 2 0,-29 3 0,42-4 0,1 0 0,-1 0 0,0 1 0,1-1 0,-1 0 0,0 1 0,1-1 0,-1 1 0,1 0 0,-1-1 0,1 1 0,-1 0 0,1 0 0,0 0 0,-1 0 0,1 0 0,0 0 0,0 0 0,0 1 0,0-1 0,0 0 0,0 1 0,0-1 0,0 0 0,0 1 0,1-1 0,-1 1 0,0-1 0,1 1 0,0 0 0,-1-1 0,1 1 0,0 0 0,0-1 0,0 1 0,0 0 0,0-1 0,0 1 0,0 0 0,0-1 0,1 1 0,-1-1 0,2 4 0,0-2 0,-1 0 0,1 1 0,0-1 0,0 0 0,0 0 0,1 0 0,-1-1 0,1 1 0,-1-1 0,1 1 0,0-1 0,0 0 0,0 0 0,0 0 0,0 0 0,1-1 0,-1 1 0,1-1 0,-1 0 0,1 0 0,-1 0 0,1 0 0,5 0 0,12 1 0,-1-1 0,1-1 0,22-2 0,-9 0 0,2 2 0,-24 1 0,0 0 0,-1-1 0,1-1 0,0 0 0,15-4 0,-27 5 0,1 0 0,-1 0 0,0 0 0,0 1 0,0-1 0,1 0 0,-1 0 0,0 0 0,0 0 0,1 0 0,-1 0 0,0 0 0,0 0 0,0 0 0,1 0 0,-1 0 0,0 0 0,0-1 0,0 1 0,1 0 0,-1 0 0,0 0 0,0 0 0,0 0 0,0 0 0,1 0 0,-1 0 0,0-1 0,0 1 0,0 0 0,0 0 0,1 0 0,-1 0 0,0-1 0,0 1 0,0 0 0,0 0 0,0 0 0,0-1 0,0 1 0,0 0 0,0 0 0,0 0 0,0-1 0,0 1 0,0 0 0,0 0 0,0 0 0,0-1 0,0 1 0,0 0 0,0 0 0,0 0 0,0-1 0,0 1 0,0 0 0,0 0 0,0 0 0,0-1 0,-18-5 0,-24 1 0,22 6 0,16 0 0,-1-1 0,0 1 0,1-1 0,-1 0 0,0-1 0,1 1 0,-10-3 0,18-1 0,-1-1 0,1 1 0,1 0 0,-1 0 0,8-6 0,-10 8 0,1 1 0,-1-1 0,0 0 0,0 0 0,0 0 0,0 0 0,0 0 0,0 0 0,0-1 0,-1 1 0,0 0 0,1-1 0,-1 0 0,1-3 0,-2 6 0,0-1 0,0 0 0,0 1 0,0-1 0,0 1 0,0-1 0,0 1 0,-1-1 0,1 1 0,0-1 0,0 1 0,-1-1 0,1 1 0,0-1 0,-1 1 0,1 0 0,0-1 0,-1 1 0,1 0 0,-1-1 0,1 1 0,-1 0 0,1-1 0,-1 1 0,1 0 0,-1-1 0,-29-4 0,-24-2 0,7 2 0,33 5 0,12 3 0,2-2 0,1-1 0,-1 1 0,1-1 0,-1 0 0,0 1 0,1-1 0,-1 1 0,0-1 0,1 1 0,-1-1 0,0 1 0,0-1 0,1 1 0,-1 0 0,0-1 0,0 1 0,0-1 0,0 1 0,0-1 0,0 1 0,0 0 0,0-1 0,0 1 0,0-1 0,0 1 0,0-1 0,0 1 0,-1 0 0,1-1 0,0 1 0,0-1 0,-1 1 0,1-1 0,0 1 0,-1-1 0,1 1 0,0-1 0,-1 0 0,1 1 0,-1-1 0,0 1 0,-25 9 0,7-8 0,44-3 0,253-1-1365,-269 2-5461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23:23:03.239"/>
    </inkml:context>
    <inkml:brush xml:id="br0">
      <inkml:brushProperty name="width" value="0.05" units="cm"/>
      <inkml:brushProperty name="height" value="0.05" units="cm"/>
      <inkml:brushProperty name="color" value="#33CCFF"/>
    </inkml:brush>
  </inkml:definitions>
  <inkml:trace contextRef="#ctx0" brushRef="#br0">128 4 24575,'0'1'0,"1"0"0,0 0 0,-1 0 0,1 1 0,0-1 0,0 0 0,0 0 0,-1 0 0,1-1 0,0 1 0,0 0 0,0 0 0,1 0 0,-1-1 0,0 1 0,0-1 0,0 1 0,0-1 0,1 1 0,-1-1 0,0 0 0,0 1 0,1-1 0,-1 0 0,0 0 0,1 0 0,0 0 0,45 3 0,-42-3 0,83-1 0,39 2 0,-125-1 0,0 0 0,-1 1 0,1-1 0,-1 0 0,1 1 0,-1-1 0,1 1 0,-1-1 0,1 1 0,-1 0 0,1-1 0,-1 1 0,0 0 0,1 0 0,-1 0 0,0 0 0,0 0 0,0 1 0,1-1 0,-1 0 0,-1 0 0,1 1 0,0-1 0,0 1 0,0-1 0,-1 1 0,1-1 0,-1 1 0,1-1 0,-1 1 0,0-1 0,1 1 0,-1 0 0,0-1 0,0 1 0,0-1 0,0 1 0,-1 0 0,1-1 0,0 1 0,-1-1 0,1 1 0,-1-1 0,1 1 0,-1-1 0,-1 3 0,0 1 0,0 0 0,0-1 0,0 1 0,0-1 0,-1 1 0,0-1 0,0 0 0,0 0 0,-1 0 0,1-1 0,-1 1 0,0-1 0,0 0 0,-7 4 0,3-4 0,-1 0 0,0-1 0,0 0 0,0 0 0,-1-1 0,1-1 0,0 1 0,0-2 0,-1 1 0,-8-2 0,-16-5 0,-45-13 0,13 3 0,56 14 0,-3 1 0,0-1 0,1 0 0,0-1 0,-13-6 0,23 9 0,0 1 0,0-1 0,1 0 0,-1 0 0,0 0 0,1 0 0,-1 0 0,1-1 0,-1 1 0,1 0 0,-1-1 0,1 1 0,0-1 0,0 1 0,0-1 0,0 1 0,0-1 0,0 0 0,0 0 0,1 1 0,-1-1 0,0 0 0,1 0 0,0 0 0,-1 0 0,1 0 0,0 0 0,0 0 0,0 1 0,0-1 0,0 0 0,1 0 0,-1 0 0,2-3 0,-1 3 0,0-1 0,1 1 0,-1 0 0,1 0 0,0 0 0,-1 1 0,1-1 0,0 0 0,0 1 0,0-1 0,1 1 0,-1 0 0,0-1 0,0 1 0,1 0 0,-1 0 0,1 1 0,-1-1 0,1 1 0,-1-1 0,1 1 0,-1 0 0,4-1 0,68 2 0,-56 0 0,-11 0 0,-8 2 0,-23 5 0,18-6 0,-1-1 0,1 1 0,0 1 0,0-1 0,0 1 0,0 0 0,0 0 0,0 1 0,1 0 0,-7 5 0,12-8 0,0 0 0,0 0 0,0-1 0,0 1 0,0 0 0,0 0 0,0 0 0,0-1 0,1 1 0,-1 0 0,0 0 0,0 0 0,1-1 0,-1 1 0,1 0 0,-1-1 0,1 1 0,-1 0 0,1-1 0,-1 1 0,1-1 0,-1 1 0,1-1 0,0 1 0,-1-1 0,1 1 0,0-1 0,0 0 0,-1 1 0,1-1 0,0 0 0,1 1 0,26 9 0,-7-6 0,1 0 0,0-2 0,0-1 0,28-1 0,-26-1 0,-1 2 0,1 0 0,38 7 0,-56-6 0,13 3 0,-32-3 0,-23-2-1365,17 0-5461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432527-15F9-4BF0-9027-30BD67373629}"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F9E828-B02A-453F-A084-8E2F12E032CE}" type="slidenum">
              <a:rPr lang="en-US" smtClean="0"/>
              <a:t>‹#›</a:t>
            </a:fld>
            <a:endParaRPr lang="en-US"/>
          </a:p>
        </p:txBody>
      </p:sp>
    </p:spTree>
    <p:extLst>
      <p:ext uri="{BB962C8B-B14F-4D97-AF65-F5344CB8AC3E}">
        <p14:creationId xmlns:p14="http://schemas.microsoft.com/office/powerpoint/2010/main" val="3615083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9E828-B02A-453F-A084-8E2F12E032CE}" type="slidenum">
              <a:rPr lang="en-US" smtClean="0"/>
              <a:t>1</a:t>
            </a:fld>
            <a:endParaRPr lang="en-US"/>
          </a:p>
        </p:txBody>
      </p:sp>
    </p:spTree>
    <p:extLst>
      <p:ext uri="{BB962C8B-B14F-4D97-AF65-F5344CB8AC3E}">
        <p14:creationId xmlns:p14="http://schemas.microsoft.com/office/powerpoint/2010/main" val="3612337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new pesticides, all new pesticides do not have set thresholds for freshwater systems within the past 40 </a:t>
            </a:r>
            <a:r>
              <a:rPr lang="en-US" dirty="0" err="1"/>
              <a:t>yrs</a:t>
            </a:r>
            <a:r>
              <a:rPr lang="en-US" dirty="0"/>
              <a:t>, we set the threshold as the MDL which was around 0.002 ng/L for each, most these pesticides only had one value besides Permethrin and </a:t>
            </a:r>
            <a:r>
              <a:rPr lang="en-US" dirty="0" err="1"/>
              <a:t>Finopril</a:t>
            </a:r>
            <a:endParaRPr lang="en-US" dirty="0"/>
          </a:p>
        </p:txBody>
      </p:sp>
      <p:sp>
        <p:nvSpPr>
          <p:cNvPr id="4" name="Slide Number Placeholder 3"/>
          <p:cNvSpPr>
            <a:spLocks noGrp="1"/>
          </p:cNvSpPr>
          <p:nvPr>
            <p:ph type="sldNum" sz="quarter" idx="5"/>
          </p:nvPr>
        </p:nvSpPr>
        <p:spPr/>
        <p:txBody>
          <a:bodyPr/>
          <a:lstStyle/>
          <a:p>
            <a:fld id="{8CF9E828-B02A-453F-A084-8E2F12E032CE}" type="slidenum">
              <a:rPr lang="en-US" smtClean="0"/>
              <a:t>12</a:t>
            </a:fld>
            <a:endParaRPr lang="en-US"/>
          </a:p>
        </p:txBody>
      </p:sp>
    </p:spTree>
    <p:extLst>
      <p:ext uri="{BB962C8B-B14F-4D97-AF65-F5344CB8AC3E}">
        <p14:creationId xmlns:p14="http://schemas.microsoft.com/office/powerpoint/2010/main" val="4074253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DDD, DDE, DDT threshold (0.02ng/L) are only within the older category, no new data on them, scale from 0-1, again all the new pesticides have a threshold around (0.002 ng/L) because these were set from MDL’s since the EPA has no new data on them. The main ones above the threshold are </a:t>
            </a:r>
            <a:r>
              <a:rPr lang="en-US" dirty="0" err="1"/>
              <a:t>Dacthal</a:t>
            </a:r>
            <a:r>
              <a:rPr lang="en-US" dirty="0"/>
              <a:t>, Fipronil,  Hexachlorobenzene, </a:t>
            </a:r>
            <a:r>
              <a:rPr lang="en-US" dirty="0" err="1"/>
              <a:t>Nonachlor</a:t>
            </a:r>
            <a:r>
              <a:rPr lang="en-US" dirty="0"/>
              <a:t>, &amp; Oxychlordane </a:t>
            </a:r>
          </a:p>
        </p:txBody>
      </p:sp>
      <p:sp>
        <p:nvSpPr>
          <p:cNvPr id="4" name="Slide Number Placeholder 3"/>
          <p:cNvSpPr>
            <a:spLocks noGrp="1"/>
          </p:cNvSpPr>
          <p:nvPr>
            <p:ph type="sldNum" sz="quarter" idx="5"/>
          </p:nvPr>
        </p:nvSpPr>
        <p:spPr/>
        <p:txBody>
          <a:bodyPr/>
          <a:lstStyle/>
          <a:p>
            <a:fld id="{8CF9E828-B02A-453F-A084-8E2F12E032CE}" type="slidenum">
              <a:rPr lang="en-US" smtClean="0"/>
              <a:t>13</a:t>
            </a:fld>
            <a:endParaRPr lang="en-US"/>
          </a:p>
        </p:txBody>
      </p:sp>
    </p:spTree>
    <p:extLst>
      <p:ext uri="{BB962C8B-B14F-4D97-AF65-F5344CB8AC3E}">
        <p14:creationId xmlns:p14="http://schemas.microsoft.com/office/powerpoint/2010/main" val="348023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Chemical &amp; Physical along with Biotic &amp; Ecological weigh 2 while Landscape and Natural Disturbance weigh 1 because of both more indicators and importance level in those the first two categories </a:t>
            </a:r>
          </a:p>
        </p:txBody>
      </p:sp>
      <p:sp>
        <p:nvSpPr>
          <p:cNvPr id="4" name="Slide Number Placeholder 3"/>
          <p:cNvSpPr>
            <a:spLocks noGrp="1"/>
          </p:cNvSpPr>
          <p:nvPr>
            <p:ph type="sldNum" sz="quarter" idx="5"/>
          </p:nvPr>
        </p:nvSpPr>
        <p:spPr/>
        <p:txBody>
          <a:bodyPr/>
          <a:lstStyle/>
          <a:p>
            <a:fld id="{8CF9E828-B02A-453F-A084-8E2F12E032CE}" type="slidenum">
              <a:rPr lang="en-US" smtClean="0"/>
              <a:t>2</a:t>
            </a:fld>
            <a:endParaRPr lang="en-US"/>
          </a:p>
        </p:txBody>
      </p:sp>
    </p:spTree>
    <p:extLst>
      <p:ext uri="{BB962C8B-B14F-4D97-AF65-F5344CB8AC3E}">
        <p14:creationId xmlns:p14="http://schemas.microsoft.com/office/powerpoint/2010/main" val="45135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Chemical &amp; Physical along with Biotic &amp; Ecological weigh 2 while Landscape and Natural Disturbance weigh 1 because of both more indicators and importance level in those the first two categories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F9E828-B02A-453F-A084-8E2F12E032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3327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Chemical &amp; Physical along with Biotic &amp; Ecological weigh 2 while Landscape and Natural Disturbance weigh 1 because of both more indicators and importance level in those the first two categories </a:t>
            </a:r>
          </a:p>
        </p:txBody>
      </p:sp>
      <p:sp>
        <p:nvSpPr>
          <p:cNvPr id="4" name="Slide Number Placeholder 3"/>
          <p:cNvSpPr>
            <a:spLocks noGrp="1"/>
          </p:cNvSpPr>
          <p:nvPr>
            <p:ph type="sldNum" sz="quarter" idx="5"/>
          </p:nvPr>
        </p:nvSpPr>
        <p:spPr/>
        <p:txBody>
          <a:bodyPr/>
          <a:lstStyle/>
          <a:p>
            <a:fld id="{8CF9E828-B02A-453F-A084-8E2F12E032CE}" type="slidenum">
              <a:rPr lang="en-US" smtClean="0"/>
              <a:t>4</a:t>
            </a:fld>
            <a:endParaRPr lang="en-US"/>
          </a:p>
        </p:txBody>
      </p:sp>
    </p:spTree>
    <p:extLst>
      <p:ext uri="{BB962C8B-B14F-4D97-AF65-F5344CB8AC3E}">
        <p14:creationId xmlns:p14="http://schemas.microsoft.com/office/powerpoint/2010/main" val="994021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added the Nutrients and Pesticides indicator which has a score of 74, on the next slide we will go into more detail on how this was calculated. The tributary flows indicator is being currently updated by Erika to be based on environmental flows (</a:t>
            </a:r>
            <a:r>
              <a:rPr lang="en-US" dirty="0" err="1"/>
              <a:t>eflows</a:t>
            </a:r>
            <a:r>
              <a:rPr lang="en-US" dirty="0"/>
              <a:t>) which will be combined with Unimpaired Streamflow. Courtney is working on River-floodplain connectivity indicator. Both of them just started working on this update so hopefully will be done by end of December for these updates.</a:t>
            </a:r>
          </a:p>
        </p:txBody>
      </p:sp>
      <p:sp>
        <p:nvSpPr>
          <p:cNvPr id="4" name="Slide Number Placeholder 3"/>
          <p:cNvSpPr>
            <a:spLocks noGrp="1"/>
          </p:cNvSpPr>
          <p:nvPr>
            <p:ph type="sldNum" sz="quarter" idx="5"/>
          </p:nvPr>
        </p:nvSpPr>
        <p:spPr/>
        <p:txBody>
          <a:bodyPr/>
          <a:lstStyle/>
          <a:p>
            <a:fld id="{8CF9E828-B02A-453F-A084-8E2F12E032CE}" type="slidenum">
              <a:rPr lang="en-US" smtClean="0"/>
              <a:t>5</a:t>
            </a:fld>
            <a:endParaRPr lang="en-US"/>
          </a:p>
        </p:txBody>
      </p:sp>
    </p:spTree>
    <p:extLst>
      <p:ext uri="{BB962C8B-B14F-4D97-AF65-F5344CB8AC3E}">
        <p14:creationId xmlns:p14="http://schemas.microsoft.com/office/powerpoint/2010/main" val="668385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Sulfate and Chloride threshold 250mg/L, Ammonia 17 mg/L, Nitrate 10 mg/L, Nitrogen 2 mg/L, note that the scales on both graphs are different 0-250 first graph, 0-20 second graph </a:t>
            </a:r>
          </a:p>
          <a:p>
            <a:endParaRPr lang="en-US" dirty="0"/>
          </a:p>
        </p:txBody>
      </p:sp>
      <p:sp>
        <p:nvSpPr>
          <p:cNvPr id="4" name="Slide Number Placeholder 3"/>
          <p:cNvSpPr>
            <a:spLocks noGrp="1"/>
          </p:cNvSpPr>
          <p:nvPr>
            <p:ph type="sldNum" sz="quarter" idx="5"/>
          </p:nvPr>
        </p:nvSpPr>
        <p:spPr/>
        <p:txBody>
          <a:bodyPr/>
          <a:lstStyle/>
          <a:p>
            <a:fld id="{8CF9E828-B02A-453F-A084-8E2F12E032CE}" type="slidenum">
              <a:rPr lang="en-US" smtClean="0"/>
              <a:t>8</a:t>
            </a:fld>
            <a:endParaRPr lang="en-US"/>
          </a:p>
        </p:txBody>
      </p:sp>
    </p:spTree>
    <p:extLst>
      <p:ext uri="{BB962C8B-B14F-4D97-AF65-F5344CB8AC3E}">
        <p14:creationId xmlns:p14="http://schemas.microsoft.com/office/powerpoint/2010/main" val="279807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Chloride Total is only seen in the older data in the upper Carmel portion, note that the scales on both graphs are different 0-250 first graph, 0-20 second graph </a:t>
            </a:r>
          </a:p>
        </p:txBody>
      </p:sp>
      <p:sp>
        <p:nvSpPr>
          <p:cNvPr id="4" name="Slide Number Placeholder 3"/>
          <p:cNvSpPr>
            <a:spLocks noGrp="1"/>
          </p:cNvSpPr>
          <p:nvPr>
            <p:ph type="sldNum" sz="quarter" idx="5"/>
          </p:nvPr>
        </p:nvSpPr>
        <p:spPr/>
        <p:txBody>
          <a:bodyPr/>
          <a:lstStyle/>
          <a:p>
            <a:fld id="{8CF9E828-B02A-453F-A084-8E2F12E032CE}" type="slidenum">
              <a:rPr lang="en-US" smtClean="0"/>
              <a:t>9</a:t>
            </a:fld>
            <a:endParaRPr lang="en-US"/>
          </a:p>
        </p:txBody>
      </p:sp>
    </p:spTree>
    <p:extLst>
      <p:ext uri="{BB962C8B-B14F-4D97-AF65-F5344CB8AC3E}">
        <p14:creationId xmlns:p14="http://schemas.microsoft.com/office/powerpoint/2010/main" val="3610624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threshold (0.055 mg/L), of all the nutrient types Phosphorus has the most above the threshold the majority being in the lower Carmel portion </a:t>
            </a:r>
          </a:p>
        </p:txBody>
      </p:sp>
      <p:sp>
        <p:nvSpPr>
          <p:cNvPr id="4" name="Slide Number Placeholder 3"/>
          <p:cNvSpPr>
            <a:spLocks noGrp="1"/>
          </p:cNvSpPr>
          <p:nvPr>
            <p:ph type="sldNum" sz="quarter" idx="5"/>
          </p:nvPr>
        </p:nvSpPr>
        <p:spPr/>
        <p:txBody>
          <a:bodyPr/>
          <a:lstStyle/>
          <a:p>
            <a:fld id="{8CF9E828-B02A-453F-A084-8E2F12E032CE}" type="slidenum">
              <a:rPr lang="en-US" smtClean="0"/>
              <a:t>10</a:t>
            </a:fld>
            <a:endParaRPr lang="en-US"/>
          </a:p>
        </p:txBody>
      </p:sp>
    </p:spTree>
    <p:extLst>
      <p:ext uri="{BB962C8B-B14F-4D97-AF65-F5344CB8AC3E}">
        <p14:creationId xmlns:p14="http://schemas.microsoft.com/office/powerpoint/2010/main" val="495438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old pesticides here no new ones, any of the other category that are above 1ng/L are what was deemed as actually below their thresholds, Diazinon threshold (170 ng/L), </a:t>
            </a:r>
            <a:r>
              <a:rPr lang="en-US" dirty="0" err="1"/>
              <a:t>Endosulfan</a:t>
            </a:r>
            <a:r>
              <a:rPr lang="en-US" dirty="0"/>
              <a:t> (220 ng/L), HCH (80 ng/L)</a:t>
            </a:r>
          </a:p>
        </p:txBody>
      </p:sp>
      <p:sp>
        <p:nvSpPr>
          <p:cNvPr id="4" name="Slide Number Placeholder 3"/>
          <p:cNvSpPr>
            <a:spLocks noGrp="1"/>
          </p:cNvSpPr>
          <p:nvPr>
            <p:ph type="sldNum" sz="quarter" idx="5"/>
          </p:nvPr>
        </p:nvSpPr>
        <p:spPr/>
        <p:txBody>
          <a:bodyPr/>
          <a:lstStyle/>
          <a:p>
            <a:fld id="{8CF9E828-B02A-453F-A084-8E2F12E032CE}" type="slidenum">
              <a:rPr lang="en-US" smtClean="0"/>
              <a:t>11</a:t>
            </a:fld>
            <a:endParaRPr lang="en-US"/>
          </a:p>
        </p:txBody>
      </p:sp>
    </p:spTree>
    <p:extLst>
      <p:ext uri="{BB962C8B-B14F-4D97-AF65-F5344CB8AC3E}">
        <p14:creationId xmlns:p14="http://schemas.microsoft.com/office/powerpoint/2010/main" val="48815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11/8/2022</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690975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11/8/2022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52027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11/8/2022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79350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11/8/2022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00973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11/8/2022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18955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11/8/2022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31956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11/8/2022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49530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11/8/2022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87209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11/8/2022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870400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11/8/2022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2555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11/8/2022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7230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11/8/2022</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859710307"/>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16" r:id="rId6"/>
    <p:sldLayoutId id="2147483812" r:id="rId7"/>
    <p:sldLayoutId id="2147483813" r:id="rId8"/>
    <p:sldLayoutId id="2147483814" r:id="rId9"/>
    <p:sldLayoutId id="2147483815" r:id="rId10"/>
    <p:sldLayoutId id="2147483817"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ree, outdoor, plant, willow&#10;&#10;Description automatically generated">
            <a:extLst>
              <a:ext uri="{FF2B5EF4-FFF2-40B4-BE49-F238E27FC236}">
                <a16:creationId xmlns:a16="http://schemas.microsoft.com/office/drawing/2014/main" id="{5000F26C-7428-20FC-E0BF-1A6AFFC21F92}"/>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22806" t="1353" r="33290" b="-1353"/>
          <a:stretch/>
        </p:blipFill>
        <p:spPr>
          <a:xfrm rot="5400000">
            <a:off x="2598020" y="-2732932"/>
            <a:ext cx="6858000" cy="12323863"/>
          </a:xfrm>
          <a:prstGeom prst="rect">
            <a:avLst/>
          </a:prstGeom>
        </p:spPr>
      </p:pic>
      <p:sp>
        <p:nvSpPr>
          <p:cNvPr id="2" name="Title 1">
            <a:extLst>
              <a:ext uri="{FF2B5EF4-FFF2-40B4-BE49-F238E27FC236}">
                <a16:creationId xmlns:a16="http://schemas.microsoft.com/office/drawing/2014/main" id="{6FC32CA5-5DD3-8A33-0747-4531F86E0911}"/>
              </a:ext>
            </a:extLst>
          </p:cNvPr>
          <p:cNvSpPr>
            <a:spLocks noGrp="1"/>
          </p:cNvSpPr>
          <p:nvPr>
            <p:ph type="ctrTitle"/>
          </p:nvPr>
        </p:nvSpPr>
        <p:spPr>
          <a:xfrm>
            <a:off x="1524000" y="1122363"/>
            <a:ext cx="9144000" cy="3063240"/>
          </a:xfrm>
        </p:spPr>
        <p:txBody>
          <a:bodyPr>
            <a:normAutofit/>
          </a:bodyPr>
          <a:lstStyle/>
          <a:p>
            <a:pPr algn="ctr">
              <a:lnSpc>
                <a:spcPct val="90000"/>
              </a:lnSpc>
            </a:pPr>
            <a:r>
              <a:rPr lang="en-US" sz="7400"/>
              <a:t>New Updates to the Report Card for the Carmel River Watershed</a:t>
            </a:r>
          </a:p>
        </p:txBody>
      </p:sp>
      <p:sp>
        <p:nvSpPr>
          <p:cNvPr id="3" name="Subtitle 2">
            <a:extLst>
              <a:ext uri="{FF2B5EF4-FFF2-40B4-BE49-F238E27FC236}">
                <a16:creationId xmlns:a16="http://schemas.microsoft.com/office/drawing/2014/main" id="{D00EEF70-E3E5-00C0-C078-9C4A48B4A198}"/>
              </a:ext>
            </a:extLst>
          </p:cNvPr>
          <p:cNvSpPr>
            <a:spLocks noGrp="1"/>
          </p:cNvSpPr>
          <p:nvPr>
            <p:ph type="subTitle" idx="1"/>
          </p:nvPr>
        </p:nvSpPr>
        <p:spPr>
          <a:xfrm>
            <a:off x="1524000" y="4599432"/>
            <a:ext cx="9144000" cy="1225296"/>
          </a:xfrm>
        </p:spPr>
        <p:txBody>
          <a:bodyPr>
            <a:normAutofit/>
          </a:bodyPr>
          <a:lstStyle/>
          <a:p>
            <a:pPr algn="ctr"/>
            <a:r>
              <a:rPr lang="en-US" sz="3200" dirty="0"/>
              <a:t>Created by Erika Garig </a:t>
            </a:r>
          </a:p>
        </p:txBody>
      </p:sp>
      <p:sp>
        <p:nvSpPr>
          <p:cNvPr id="143" name="Rectangle 6">
            <a:extLst>
              <a:ext uri="{FF2B5EF4-FFF2-40B4-BE49-F238E27FC236}">
                <a16:creationId xmlns:a16="http://schemas.microsoft.com/office/drawing/2014/main" id="{04D8AD8F-EF7F-481F-B99A-B85138970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xmln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847968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366CBD-7ACF-24CD-4188-9E789B3445F7}"/>
              </a:ext>
            </a:extLst>
          </p:cNvPr>
          <p:cNvSpPr txBox="1"/>
          <p:nvPr/>
        </p:nvSpPr>
        <p:spPr>
          <a:xfrm>
            <a:off x="1045028" y="317241"/>
            <a:ext cx="10804850" cy="830997"/>
          </a:xfrm>
          <a:prstGeom prst="rect">
            <a:avLst/>
          </a:prstGeom>
          <a:noFill/>
        </p:spPr>
        <p:txBody>
          <a:bodyPr wrap="square" rtlCol="0">
            <a:spAutoFit/>
          </a:bodyPr>
          <a:lstStyle/>
          <a:p>
            <a:r>
              <a:rPr lang="en-US" sz="4800" dirty="0">
                <a:latin typeface="+mj-lt"/>
              </a:rPr>
              <a:t>Phosphorus in Lower Carmel (Left) and upper Carmel (Right) </a:t>
            </a:r>
          </a:p>
        </p:txBody>
      </p:sp>
      <p:pic>
        <p:nvPicPr>
          <p:cNvPr id="6" name="Picture 5" descr="Chart&#10;&#10;Description automatically generated">
            <a:extLst>
              <a:ext uri="{FF2B5EF4-FFF2-40B4-BE49-F238E27FC236}">
                <a16:creationId xmlns:a16="http://schemas.microsoft.com/office/drawing/2014/main" id="{5D59D8E5-F206-324C-A6E1-6178AB6D3815}"/>
              </a:ext>
            </a:extLst>
          </p:cNvPr>
          <p:cNvPicPr>
            <a:picLocks noChangeAspect="1"/>
          </p:cNvPicPr>
          <p:nvPr/>
        </p:nvPicPr>
        <p:blipFill rotWithShape="1">
          <a:blip r:embed="rId3">
            <a:extLst>
              <a:ext uri="{28A0092B-C50C-407E-A947-70E740481C1C}">
                <a14:useLocalDpi xmlns:a14="http://schemas.microsoft.com/office/drawing/2010/main" val="0"/>
              </a:ext>
            </a:extLst>
          </a:blip>
          <a:srcRect r="15988" b="21395"/>
          <a:stretch/>
        </p:blipFill>
        <p:spPr>
          <a:xfrm>
            <a:off x="5863772" y="1208641"/>
            <a:ext cx="6328228" cy="4742215"/>
          </a:xfrm>
          <a:prstGeom prst="rect">
            <a:avLst/>
          </a:prstGeom>
        </p:spPr>
      </p:pic>
      <p:pic>
        <p:nvPicPr>
          <p:cNvPr id="4" name="Picture 3" descr="Chart, box and whisker chart&#10;&#10;Description automatically generated">
            <a:extLst>
              <a:ext uri="{FF2B5EF4-FFF2-40B4-BE49-F238E27FC236}">
                <a16:creationId xmlns:a16="http://schemas.microsoft.com/office/drawing/2014/main" id="{82C1CF42-78F2-D68B-021A-AE9ED5B216D4}"/>
              </a:ext>
            </a:extLst>
          </p:cNvPr>
          <p:cNvPicPr>
            <a:picLocks noChangeAspect="1"/>
          </p:cNvPicPr>
          <p:nvPr/>
        </p:nvPicPr>
        <p:blipFill rotWithShape="1">
          <a:blip r:embed="rId4">
            <a:extLst>
              <a:ext uri="{28A0092B-C50C-407E-A947-70E740481C1C}">
                <a14:useLocalDpi xmlns:a14="http://schemas.microsoft.com/office/drawing/2010/main" val="0"/>
              </a:ext>
            </a:extLst>
          </a:blip>
          <a:srcRect l="15955" b="21395"/>
          <a:stretch/>
        </p:blipFill>
        <p:spPr>
          <a:xfrm>
            <a:off x="1146628" y="1208642"/>
            <a:ext cx="6039751" cy="4742214"/>
          </a:xfrm>
          <a:prstGeom prst="rect">
            <a:avLst/>
          </a:prstGeom>
        </p:spPr>
      </p:pic>
      <p:sp>
        <p:nvSpPr>
          <p:cNvPr id="3" name="TextBox 2">
            <a:extLst>
              <a:ext uri="{FF2B5EF4-FFF2-40B4-BE49-F238E27FC236}">
                <a16:creationId xmlns:a16="http://schemas.microsoft.com/office/drawing/2014/main" id="{96ACAB18-4607-1682-D653-EB727A21845B}"/>
              </a:ext>
            </a:extLst>
          </p:cNvPr>
          <p:cNvSpPr txBox="1"/>
          <p:nvPr/>
        </p:nvSpPr>
        <p:spPr>
          <a:xfrm>
            <a:off x="568616" y="1582340"/>
            <a:ext cx="505267" cy="4431983"/>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0.3</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0.2</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0.1</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0.0</a:t>
            </a:r>
          </a:p>
        </p:txBody>
      </p:sp>
      <p:sp>
        <p:nvSpPr>
          <p:cNvPr id="5" name="TextBox 4">
            <a:extLst>
              <a:ext uri="{FF2B5EF4-FFF2-40B4-BE49-F238E27FC236}">
                <a16:creationId xmlns:a16="http://schemas.microsoft.com/office/drawing/2014/main" id="{77E04709-ADDE-D539-7FA8-3F0942B05952}"/>
              </a:ext>
            </a:extLst>
          </p:cNvPr>
          <p:cNvSpPr txBox="1"/>
          <p:nvPr/>
        </p:nvSpPr>
        <p:spPr>
          <a:xfrm rot="16200000">
            <a:off x="-728943" y="2857618"/>
            <a:ext cx="244962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Result (mg/L)</a:t>
            </a:r>
          </a:p>
        </p:txBody>
      </p:sp>
      <p:sp>
        <p:nvSpPr>
          <p:cNvPr id="7" name="TextBox 6">
            <a:extLst>
              <a:ext uri="{FF2B5EF4-FFF2-40B4-BE49-F238E27FC236}">
                <a16:creationId xmlns:a16="http://schemas.microsoft.com/office/drawing/2014/main" id="{3A02C6B6-3162-12E4-B136-F86CA4003988}"/>
              </a:ext>
            </a:extLst>
          </p:cNvPr>
          <p:cNvSpPr txBox="1"/>
          <p:nvPr/>
        </p:nvSpPr>
        <p:spPr>
          <a:xfrm>
            <a:off x="8059784" y="5934670"/>
            <a:ext cx="2795449"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Total Phosphorus</a:t>
            </a:r>
          </a:p>
        </p:txBody>
      </p:sp>
      <p:sp>
        <p:nvSpPr>
          <p:cNvPr id="9" name="TextBox 8">
            <a:extLst>
              <a:ext uri="{FF2B5EF4-FFF2-40B4-BE49-F238E27FC236}">
                <a16:creationId xmlns:a16="http://schemas.microsoft.com/office/drawing/2014/main" id="{9AE096BE-4CE0-7E16-A681-F2D07C8DBCB2}"/>
              </a:ext>
            </a:extLst>
          </p:cNvPr>
          <p:cNvSpPr txBox="1"/>
          <p:nvPr/>
        </p:nvSpPr>
        <p:spPr>
          <a:xfrm>
            <a:off x="3026231" y="4658194"/>
            <a:ext cx="163285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0.055 mg/L</a:t>
            </a:r>
          </a:p>
        </p:txBody>
      </p:sp>
      <p:sp>
        <p:nvSpPr>
          <p:cNvPr id="10" name="TextBox 9">
            <a:extLst>
              <a:ext uri="{FF2B5EF4-FFF2-40B4-BE49-F238E27FC236}">
                <a16:creationId xmlns:a16="http://schemas.microsoft.com/office/drawing/2014/main" id="{B5E1E10A-A85C-52C3-13C3-7097FDBF4081}"/>
              </a:ext>
            </a:extLst>
          </p:cNvPr>
          <p:cNvSpPr txBox="1"/>
          <p:nvPr/>
        </p:nvSpPr>
        <p:spPr>
          <a:xfrm>
            <a:off x="8999760" y="4696825"/>
            <a:ext cx="163285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0.055 mg/L</a:t>
            </a:r>
          </a:p>
        </p:txBody>
      </p:sp>
    </p:spTree>
    <p:extLst>
      <p:ext uri="{BB962C8B-B14F-4D97-AF65-F5344CB8AC3E}">
        <p14:creationId xmlns:p14="http://schemas.microsoft.com/office/powerpoint/2010/main" val="448724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07C292-86A9-87D1-969B-E8C6AA997D33}"/>
              </a:ext>
            </a:extLst>
          </p:cNvPr>
          <p:cNvSpPr txBox="1"/>
          <p:nvPr/>
        </p:nvSpPr>
        <p:spPr>
          <a:xfrm>
            <a:off x="264368" y="0"/>
            <a:ext cx="11663264" cy="769441"/>
          </a:xfrm>
          <a:prstGeom prst="rect">
            <a:avLst/>
          </a:prstGeom>
          <a:noFill/>
        </p:spPr>
        <p:txBody>
          <a:bodyPr wrap="square" rtlCol="0">
            <a:spAutoFit/>
          </a:bodyPr>
          <a:lstStyle/>
          <a:p>
            <a:r>
              <a:rPr lang="en-US" sz="4400" dirty="0">
                <a:latin typeface="+mj-lt"/>
              </a:rPr>
              <a:t>Old Pesticides within the Lower portion of the Carmel River Watershed</a:t>
            </a:r>
          </a:p>
        </p:txBody>
      </p:sp>
      <p:pic>
        <p:nvPicPr>
          <p:cNvPr id="9" name="Picture 8">
            <a:extLst>
              <a:ext uri="{FF2B5EF4-FFF2-40B4-BE49-F238E27FC236}">
                <a16:creationId xmlns:a16="http://schemas.microsoft.com/office/drawing/2014/main" id="{A3227FB4-B283-7045-7592-439C1D102C08}"/>
              </a:ext>
            </a:extLst>
          </p:cNvPr>
          <p:cNvPicPr>
            <a:picLocks noChangeAspect="1"/>
          </p:cNvPicPr>
          <p:nvPr/>
        </p:nvPicPr>
        <p:blipFill rotWithShape="1">
          <a:blip r:embed="rId3"/>
          <a:srcRect l="19397" r="10255" b="13572"/>
          <a:stretch/>
        </p:blipFill>
        <p:spPr>
          <a:xfrm>
            <a:off x="3721370" y="708759"/>
            <a:ext cx="5463780" cy="5314670"/>
          </a:xfrm>
          <a:prstGeom prst="rect">
            <a:avLst/>
          </a:prstGeom>
        </p:spPr>
      </p:pic>
      <p:pic>
        <p:nvPicPr>
          <p:cNvPr id="8" name="Picture 7">
            <a:extLst>
              <a:ext uri="{FF2B5EF4-FFF2-40B4-BE49-F238E27FC236}">
                <a16:creationId xmlns:a16="http://schemas.microsoft.com/office/drawing/2014/main" id="{DFEB3026-A58A-0B6D-001B-9E1932BED797}"/>
              </a:ext>
            </a:extLst>
          </p:cNvPr>
          <p:cNvPicPr>
            <a:picLocks noChangeAspect="1"/>
          </p:cNvPicPr>
          <p:nvPr/>
        </p:nvPicPr>
        <p:blipFill rotWithShape="1">
          <a:blip r:embed="rId4">
            <a:extLst>
              <a:ext uri="{28A0092B-C50C-407E-A947-70E740481C1C}">
                <a14:useLocalDpi xmlns:a14="http://schemas.microsoft.com/office/drawing/2010/main" val="0"/>
              </a:ext>
            </a:extLst>
          </a:blip>
          <a:srcRect l="15899" r="25493" b="13901"/>
          <a:stretch/>
        </p:blipFill>
        <p:spPr>
          <a:xfrm>
            <a:off x="3655862" y="708760"/>
            <a:ext cx="4893143" cy="5314670"/>
          </a:xfrm>
          <a:prstGeom prst="rect">
            <a:avLst/>
          </a:prstGeom>
        </p:spPr>
      </p:pic>
      <p:sp>
        <p:nvSpPr>
          <p:cNvPr id="10" name="TextBox 9">
            <a:extLst>
              <a:ext uri="{FF2B5EF4-FFF2-40B4-BE49-F238E27FC236}">
                <a16:creationId xmlns:a16="http://schemas.microsoft.com/office/drawing/2014/main" id="{8B6D6DB9-072E-F40D-90CD-F0F59F9B2423}"/>
              </a:ext>
            </a:extLst>
          </p:cNvPr>
          <p:cNvSpPr txBox="1"/>
          <p:nvPr/>
        </p:nvSpPr>
        <p:spPr>
          <a:xfrm>
            <a:off x="9206036" y="3304247"/>
            <a:ext cx="676392"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Old</a:t>
            </a:r>
          </a:p>
          <a:p>
            <a:r>
              <a:rPr lang="en-US" dirty="0">
                <a:latin typeface="Arial" panose="020B0604020202020204" pitchFamily="34" charset="0"/>
                <a:cs typeface="Arial" panose="020B0604020202020204" pitchFamily="34" charset="0"/>
              </a:rPr>
              <a:t>New</a:t>
            </a:r>
          </a:p>
        </p:txBody>
      </p:sp>
      <p:sp>
        <p:nvSpPr>
          <p:cNvPr id="11" name="TextBox 10">
            <a:extLst>
              <a:ext uri="{FF2B5EF4-FFF2-40B4-BE49-F238E27FC236}">
                <a16:creationId xmlns:a16="http://schemas.microsoft.com/office/drawing/2014/main" id="{FDA11531-46EF-575C-D0D4-9A411B5B9D88}"/>
              </a:ext>
            </a:extLst>
          </p:cNvPr>
          <p:cNvSpPr txBox="1"/>
          <p:nvPr/>
        </p:nvSpPr>
        <p:spPr>
          <a:xfrm>
            <a:off x="3279416" y="5599057"/>
            <a:ext cx="59508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0</a:t>
            </a:r>
          </a:p>
        </p:txBody>
      </p:sp>
      <p:sp>
        <p:nvSpPr>
          <p:cNvPr id="12" name="TextBox 11">
            <a:extLst>
              <a:ext uri="{FF2B5EF4-FFF2-40B4-BE49-F238E27FC236}">
                <a16:creationId xmlns:a16="http://schemas.microsoft.com/office/drawing/2014/main" id="{45958496-D286-A2AF-45CA-09FABA8A5739}"/>
              </a:ext>
            </a:extLst>
          </p:cNvPr>
          <p:cNvSpPr txBox="1"/>
          <p:nvPr/>
        </p:nvSpPr>
        <p:spPr>
          <a:xfrm>
            <a:off x="3019303" y="2016099"/>
            <a:ext cx="59508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200</a:t>
            </a:r>
          </a:p>
        </p:txBody>
      </p:sp>
      <p:sp>
        <p:nvSpPr>
          <p:cNvPr id="13" name="TextBox 12">
            <a:extLst>
              <a:ext uri="{FF2B5EF4-FFF2-40B4-BE49-F238E27FC236}">
                <a16:creationId xmlns:a16="http://schemas.microsoft.com/office/drawing/2014/main" id="{8B694BCA-332E-A295-C4B9-5FEE1F4DD360}"/>
              </a:ext>
            </a:extLst>
          </p:cNvPr>
          <p:cNvSpPr txBox="1"/>
          <p:nvPr/>
        </p:nvSpPr>
        <p:spPr>
          <a:xfrm>
            <a:off x="3060777" y="2877036"/>
            <a:ext cx="59508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150</a:t>
            </a:r>
          </a:p>
        </p:txBody>
      </p:sp>
      <p:sp>
        <p:nvSpPr>
          <p:cNvPr id="14" name="TextBox 13">
            <a:extLst>
              <a:ext uri="{FF2B5EF4-FFF2-40B4-BE49-F238E27FC236}">
                <a16:creationId xmlns:a16="http://schemas.microsoft.com/office/drawing/2014/main" id="{38873CD7-396C-4798-DBEB-D1D84CDDA85D}"/>
              </a:ext>
            </a:extLst>
          </p:cNvPr>
          <p:cNvSpPr txBox="1"/>
          <p:nvPr/>
        </p:nvSpPr>
        <p:spPr>
          <a:xfrm>
            <a:off x="3092948" y="3840916"/>
            <a:ext cx="59508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100</a:t>
            </a:r>
          </a:p>
        </p:txBody>
      </p:sp>
      <p:sp>
        <p:nvSpPr>
          <p:cNvPr id="15" name="TextBox 14">
            <a:extLst>
              <a:ext uri="{FF2B5EF4-FFF2-40B4-BE49-F238E27FC236}">
                <a16:creationId xmlns:a16="http://schemas.microsoft.com/office/drawing/2014/main" id="{B56A939B-E6FB-6556-B831-C13C9A59FBAE}"/>
              </a:ext>
            </a:extLst>
          </p:cNvPr>
          <p:cNvSpPr txBox="1"/>
          <p:nvPr/>
        </p:nvSpPr>
        <p:spPr>
          <a:xfrm>
            <a:off x="3180672" y="4790105"/>
            <a:ext cx="59508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50</a:t>
            </a:r>
          </a:p>
        </p:txBody>
      </p:sp>
      <p:sp>
        <p:nvSpPr>
          <p:cNvPr id="16" name="TextBox 15">
            <a:extLst>
              <a:ext uri="{FF2B5EF4-FFF2-40B4-BE49-F238E27FC236}">
                <a16:creationId xmlns:a16="http://schemas.microsoft.com/office/drawing/2014/main" id="{69401C7E-E92E-B3F3-23CF-7A02FB24B7E6}"/>
              </a:ext>
            </a:extLst>
          </p:cNvPr>
          <p:cNvSpPr txBox="1"/>
          <p:nvPr/>
        </p:nvSpPr>
        <p:spPr>
          <a:xfrm>
            <a:off x="3019303" y="1128601"/>
            <a:ext cx="59508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250</a:t>
            </a:r>
          </a:p>
        </p:txBody>
      </p:sp>
      <p:sp>
        <p:nvSpPr>
          <p:cNvPr id="17" name="TextBox 16">
            <a:extLst>
              <a:ext uri="{FF2B5EF4-FFF2-40B4-BE49-F238E27FC236}">
                <a16:creationId xmlns:a16="http://schemas.microsoft.com/office/drawing/2014/main" id="{B934C5EB-D583-A1C9-27CB-BA9F02C0E7E8}"/>
              </a:ext>
            </a:extLst>
          </p:cNvPr>
          <p:cNvSpPr txBox="1"/>
          <p:nvPr/>
        </p:nvSpPr>
        <p:spPr>
          <a:xfrm>
            <a:off x="1481478" y="2872106"/>
            <a:ext cx="1631656"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Result (ng/L)</a:t>
            </a:r>
          </a:p>
        </p:txBody>
      </p:sp>
      <p:sp>
        <p:nvSpPr>
          <p:cNvPr id="18" name="TextBox 17">
            <a:extLst>
              <a:ext uri="{FF2B5EF4-FFF2-40B4-BE49-F238E27FC236}">
                <a16:creationId xmlns:a16="http://schemas.microsoft.com/office/drawing/2014/main" id="{0B04205F-9462-E1BC-3960-0CC805D395D6}"/>
              </a:ext>
            </a:extLst>
          </p:cNvPr>
          <p:cNvSpPr txBox="1"/>
          <p:nvPr/>
        </p:nvSpPr>
        <p:spPr>
          <a:xfrm>
            <a:off x="5324906" y="1478200"/>
            <a:ext cx="225670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220 ng/L</a:t>
            </a:r>
          </a:p>
        </p:txBody>
      </p:sp>
      <p:sp>
        <p:nvSpPr>
          <p:cNvPr id="19" name="TextBox 18">
            <a:extLst>
              <a:ext uri="{FF2B5EF4-FFF2-40B4-BE49-F238E27FC236}">
                <a16:creationId xmlns:a16="http://schemas.microsoft.com/office/drawing/2014/main" id="{183DD5EC-4531-827C-2486-5FE2D34DEC1D}"/>
              </a:ext>
            </a:extLst>
          </p:cNvPr>
          <p:cNvSpPr txBox="1"/>
          <p:nvPr/>
        </p:nvSpPr>
        <p:spPr>
          <a:xfrm>
            <a:off x="5695681" y="6419334"/>
            <a:ext cx="1515158" cy="369332"/>
          </a:xfrm>
          <a:prstGeom prst="rect">
            <a:avLst/>
          </a:prstGeom>
          <a:noFill/>
        </p:spPr>
        <p:txBody>
          <a:bodyPr wrap="none" rtlCol="0">
            <a:spAutoFit/>
          </a:bodyPr>
          <a:lstStyle/>
          <a:p>
            <a:r>
              <a:rPr lang="en-US" dirty="0"/>
              <a:t>Pesticide Type</a:t>
            </a:r>
          </a:p>
        </p:txBody>
      </p:sp>
      <p:sp>
        <p:nvSpPr>
          <p:cNvPr id="20" name="TextBox 19">
            <a:extLst>
              <a:ext uri="{FF2B5EF4-FFF2-40B4-BE49-F238E27FC236}">
                <a16:creationId xmlns:a16="http://schemas.microsoft.com/office/drawing/2014/main" id="{FBCA2090-324B-D43F-0E21-1ED05E2DF847}"/>
              </a:ext>
            </a:extLst>
          </p:cNvPr>
          <p:cNvSpPr txBox="1"/>
          <p:nvPr/>
        </p:nvSpPr>
        <p:spPr>
          <a:xfrm>
            <a:off x="3874500" y="6050001"/>
            <a:ext cx="546378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Diazinon      </a:t>
            </a:r>
            <a:r>
              <a:rPr lang="en-US" dirty="0" err="1">
                <a:latin typeface="Arial" panose="020B0604020202020204" pitchFamily="34" charset="0"/>
                <a:cs typeface="Arial" panose="020B0604020202020204" pitchFamily="34" charset="0"/>
              </a:rPr>
              <a:t>Endosulfan</a:t>
            </a:r>
            <a:r>
              <a:rPr lang="en-US" dirty="0">
                <a:latin typeface="Arial" panose="020B0604020202020204" pitchFamily="34" charset="0"/>
                <a:cs typeface="Arial" panose="020B0604020202020204" pitchFamily="34" charset="0"/>
              </a:rPr>
              <a:t>           HCH       Other</a:t>
            </a:r>
          </a:p>
        </p:txBody>
      </p:sp>
      <p:sp>
        <p:nvSpPr>
          <p:cNvPr id="21" name="TextBox 20">
            <a:extLst>
              <a:ext uri="{FF2B5EF4-FFF2-40B4-BE49-F238E27FC236}">
                <a16:creationId xmlns:a16="http://schemas.microsoft.com/office/drawing/2014/main" id="{1916EE17-EDE2-4362-A2C8-85726A91151B}"/>
              </a:ext>
            </a:extLst>
          </p:cNvPr>
          <p:cNvSpPr txBox="1"/>
          <p:nvPr/>
        </p:nvSpPr>
        <p:spPr>
          <a:xfrm>
            <a:off x="3752282" y="2323532"/>
            <a:ext cx="982961"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170 ng/L</a:t>
            </a:r>
          </a:p>
        </p:txBody>
      </p:sp>
      <p:sp>
        <p:nvSpPr>
          <p:cNvPr id="22" name="TextBox 21">
            <a:extLst>
              <a:ext uri="{FF2B5EF4-FFF2-40B4-BE49-F238E27FC236}">
                <a16:creationId xmlns:a16="http://schemas.microsoft.com/office/drawing/2014/main" id="{70015601-443D-DCED-5725-C5581FA4DD28}"/>
              </a:ext>
            </a:extLst>
          </p:cNvPr>
          <p:cNvSpPr txBox="1"/>
          <p:nvPr/>
        </p:nvSpPr>
        <p:spPr>
          <a:xfrm>
            <a:off x="6766069" y="4040971"/>
            <a:ext cx="869149"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80 ng/L</a:t>
            </a:r>
          </a:p>
        </p:txBody>
      </p:sp>
    </p:spTree>
    <p:extLst>
      <p:ext uri="{BB962C8B-B14F-4D97-AF65-F5344CB8AC3E}">
        <p14:creationId xmlns:p14="http://schemas.microsoft.com/office/powerpoint/2010/main" val="2595434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07C292-86A9-87D1-969B-E8C6AA997D33}"/>
              </a:ext>
            </a:extLst>
          </p:cNvPr>
          <p:cNvSpPr txBox="1"/>
          <p:nvPr/>
        </p:nvSpPr>
        <p:spPr>
          <a:xfrm>
            <a:off x="264368" y="182281"/>
            <a:ext cx="11663264" cy="769441"/>
          </a:xfrm>
          <a:prstGeom prst="rect">
            <a:avLst/>
          </a:prstGeom>
          <a:noFill/>
        </p:spPr>
        <p:txBody>
          <a:bodyPr wrap="square" rtlCol="0">
            <a:spAutoFit/>
          </a:bodyPr>
          <a:lstStyle/>
          <a:p>
            <a:r>
              <a:rPr lang="en-US" sz="4400" dirty="0">
                <a:latin typeface="+mj-lt"/>
              </a:rPr>
              <a:t>New Pesticides within the Lower portion of the Carmel River Watershed</a:t>
            </a:r>
          </a:p>
        </p:txBody>
      </p:sp>
      <p:pic>
        <p:nvPicPr>
          <p:cNvPr id="4" name="Picture 3" descr="Chart, scatter chart&#10;&#10;Description automatically generated">
            <a:extLst>
              <a:ext uri="{FF2B5EF4-FFF2-40B4-BE49-F238E27FC236}">
                <a16:creationId xmlns:a16="http://schemas.microsoft.com/office/drawing/2014/main" id="{46B77202-B713-2920-D6D7-56597FAF73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8629" y="798286"/>
            <a:ext cx="7725137" cy="6059714"/>
          </a:xfrm>
          <a:prstGeom prst="rect">
            <a:avLst/>
          </a:prstGeom>
        </p:spPr>
      </p:pic>
      <mc:AlternateContent xmlns:mc="http://schemas.openxmlformats.org/markup-compatibility/2006" xmlns:p14="http://schemas.microsoft.com/office/powerpoint/2010/main">
        <mc:Choice Requires="p14">
          <p:contentPart p14:bwMode="auto" r:id="rId4">
            <p14:nvContentPartPr>
              <p14:cNvPr id="33" name="Ink 32">
                <a:extLst>
                  <a:ext uri="{FF2B5EF4-FFF2-40B4-BE49-F238E27FC236}">
                    <a16:creationId xmlns:a16="http://schemas.microsoft.com/office/drawing/2014/main" id="{8C1B7B95-50F7-A4B3-43A2-1B4DFDDBC861}"/>
                  </a:ext>
                </a:extLst>
              </p14:cNvPr>
              <p14:cNvContentPartPr/>
              <p14:nvPr/>
            </p14:nvContentPartPr>
            <p14:xfrm>
              <a:off x="6697980" y="4885800"/>
              <a:ext cx="160920" cy="7200"/>
            </p14:xfrm>
          </p:contentPart>
        </mc:Choice>
        <mc:Fallback xmlns="">
          <p:pic>
            <p:nvPicPr>
              <p:cNvPr id="33" name="Ink 32">
                <a:extLst>
                  <a:ext uri="{FF2B5EF4-FFF2-40B4-BE49-F238E27FC236}">
                    <a16:creationId xmlns:a16="http://schemas.microsoft.com/office/drawing/2014/main" id="{8C1B7B95-50F7-A4B3-43A2-1B4DFDDBC861}"/>
                  </a:ext>
                </a:extLst>
              </p:cNvPr>
              <p:cNvPicPr/>
              <p:nvPr/>
            </p:nvPicPr>
            <p:blipFill>
              <a:blip r:embed="rId5"/>
              <a:stretch>
                <a:fillRect/>
              </a:stretch>
            </p:blipFill>
            <p:spPr>
              <a:xfrm>
                <a:off x="6688980" y="4877160"/>
                <a:ext cx="1785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4" name="Ink 33">
                <a:extLst>
                  <a:ext uri="{FF2B5EF4-FFF2-40B4-BE49-F238E27FC236}">
                    <a16:creationId xmlns:a16="http://schemas.microsoft.com/office/drawing/2014/main" id="{15FFADE6-C92B-E784-800A-1B7D9F463713}"/>
                  </a:ext>
                </a:extLst>
              </p14:cNvPr>
              <p14:cNvContentPartPr/>
              <p14:nvPr/>
            </p14:nvContentPartPr>
            <p14:xfrm>
              <a:off x="6682500" y="4952760"/>
              <a:ext cx="174600" cy="360"/>
            </p14:xfrm>
          </p:contentPart>
        </mc:Choice>
        <mc:Fallback xmlns="">
          <p:pic>
            <p:nvPicPr>
              <p:cNvPr id="34" name="Ink 33">
                <a:extLst>
                  <a:ext uri="{FF2B5EF4-FFF2-40B4-BE49-F238E27FC236}">
                    <a16:creationId xmlns:a16="http://schemas.microsoft.com/office/drawing/2014/main" id="{15FFADE6-C92B-E784-800A-1B7D9F463713}"/>
                  </a:ext>
                </a:extLst>
              </p:cNvPr>
              <p:cNvPicPr/>
              <p:nvPr/>
            </p:nvPicPr>
            <p:blipFill>
              <a:blip r:embed="rId7"/>
              <a:stretch>
                <a:fillRect/>
              </a:stretch>
            </p:blipFill>
            <p:spPr>
              <a:xfrm>
                <a:off x="6673860" y="4943760"/>
                <a:ext cx="1922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15DC684C-B39E-C5B9-CB9F-6A3A9AB24EA1}"/>
                  </a:ext>
                </a:extLst>
              </p14:cNvPr>
              <p14:cNvContentPartPr/>
              <p14:nvPr/>
            </p14:nvContentPartPr>
            <p14:xfrm>
              <a:off x="8266500" y="3324840"/>
              <a:ext cx="154800" cy="50760"/>
            </p14:xfrm>
          </p:contentPart>
        </mc:Choice>
        <mc:Fallback xmlns="">
          <p:pic>
            <p:nvPicPr>
              <p:cNvPr id="36" name="Ink 35">
                <a:extLst>
                  <a:ext uri="{FF2B5EF4-FFF2-40B4-BE49-F238E27FC236}">
                    <a16:creationId xmlns:a16="http://schemas.microsoft.com/office/drawing/2014/main" id="{15DC684C-B39E-C5B9-CB9F-6A3A9AB24EA1}"/>
                  </a:ext>
                </a:extLst>
              </p:cNvPr>
              <p:cNvPicPr/>
              <p:nvPr/>
            </p:nvPicPr>
            <p:blipFill>
              <a:blip r:embed="rId9"/>
              <a:stretch>
                <a:fillRect/>
              </a:stretch>
            </p:blipFill>
            <p:spPr>
              <a:xfrm>
                <a:off x="8257860" y="3316200"/>
                <a:ext cx="1724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05105577-B87E-7CD8-FE8B-0BF1AE5AB134}"/>
                  </a:ext>
                </a:extLst>
              </p14:cNvPr>
              <p14:cNvContentPartPr/>
              <p14:nvPr/>
            </p14:nvContentPartPr>
            <p14:xfrm>
              <a:off x="8259660" y="3397200"/>
              <a:ext cx="166680" cy="57600"/>
            </p14:xfrm>
          </p:contentPart>
        </mc:Choice>
        <mc:Fallback xmlns="">
          <p:pic>
            <p:nvPicPr>
              <p:cNvPr id="37" name="Ink 36">
                <a:extLst>
                  <a:ext uri="{FF2B5EF4-FFF2-40B4-BE49-F238E27FC236}">
                    <a16:creationId xmlns:a16="http://schemas.microsoft.com/office/drawing/2014/main" id="{05105577-B87E-7CD8-FE8B-0BF1AE5AB134}"/>
                  </a:ext>
                </a:extLst>
              </p:cNvPr>
              <p:cNvPicPr/>
              <p:nvPr/>
            </p:nvPicPr>
            <p:blipFill>
              <a:blip r:embed="rId11"/>
              <a:stretch>
                <a:fillRect/>
              </a:stretch>
            </p:blipFill>
            <p:spPr>
              <a:xfrm>
                <a:off x="8250660" y="3388200"/>
                <a:ext cx="184320" cy="75240"/>
              </a:xfrm>
              <a:prstGeom prst="rect">
                <a:avLst/>
              </a:prstGeom>
            </p:spPr>
          </p:pic>
        </mc:Fallback>
      </mc:AlternateContent>
    </p:spTree>
    <p:extLst>
      <p:ext uri="{BB962C8B-B14F-4D97-AF65-F5344CB8AC3E}">
        <p14:creationId xmlns:p14="http://schemas.microsoft.com/office/powerpoint/2010/main" val="2277016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5" name="Rectangle 24">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FD9B34-FDF0-E89B-B07A-4749958EB8CE}"/>
              </a:ext>
            </a:extLst>
          </p:cNvPr>
          <p:cNvSpPr>
            <a:spLocks noGrp="1"/>
          </p:cNvSpPr>
          <p:nvPr>
            <p:ph type="title"/>
          </p:nvPr>
        </p:nvSpPr>
        <p:spPr>
          <a:xfrm>
            <a:off x="640081" y="320040"/>
            <a:ext cx="2513666" cy="3892669"/>
          </a:xfrm>
        </p:spPr>
        <p:txBody>
          <a:bodyPr vert="horz" lIns="91440" tIns="45720" rIns="91440" bIns="45720" rtlCol="0" anchor="b">
            <a:normAutofit fontScale="90000"/>
          </a:bodyPr>
          <a:lstStyle/>
          <a:p>
            <a:pPr>
              <a:lnSpc>
                <a:spcPct val="90000"/>
              </a:lnSpc>
            </a:pPr>
            <a:r>
              <a:rPr lang="en-US" sz="6600" dirty="0"/>
              <a:t>Pesticide Graph Above Threshold limit </a:t>
            </a:r>
          </a:p>
        </p:txBody>
      </p:sp>
      <p:sp>
        <p:nvSpPr>
          <p:cNvPr id="2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73800"/>
          </a:solidFill>
          <a:ln w="38100" cap="rnd">
            <a:solidFill>
              <a:srgbClr val="F7380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hart&#10;&#10;Description automatically generated">
            <a:extLst>
              <a:ext uri="{FF2B5EF4-FFF2-40B4-BE49-F238E27FC236}">
                <a16:creationId xmlns:a16="http://schemas.microsoft.com/office/drawing/2014/main" id="{6E088797-0E31-53A3-5092-61FAEA37E8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6891" y="213775"/>
            <a:ext cx="8398656" cy="6298992"/>
          </a:xfrm>
          <a:prstGeom prst="rect">
            <a:avLst/>
          </a:prstGeom>
        </p:spPr>
      </p:pic>
    </p:spTree>
    <p:extLst>
      <p:ext uri="{BB962C8B-B14F-4D97-AF65-F5344CB8AC3E}">
        <p14:creationId xmlns:p14="http://schemas.microsoft.com/office/powerpoint/2010/main" val="1696641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BC5845-B831-9D8F-71C9-592FE4E4D893}"/>
              </a:ext>
            </a:extLst>
          </p:cNvPr>
          <p:cNvSpPr>
            <a:spLocks noGrp="1"/>
          </p:cNvSpPr>
          <p:nvPr>
            <p:ph type="title"/>
          </p:nvPr>
        </p:nvSpPr>
        <p:spPr>
          <a:xfrm>
            <a:off x="838200" y="365125"/>
            <a:ext cx="10515600" cy="1325563"/>
          </a:xfrm>
        </p:spPr>
        <p:txBody>
          <a:bodyPr>
            <a:normAutofit/>
          </a:bodyPr>
          <a:lstStyle/>
          <a:p>
            <a:r>
              <a:rPr lang="en-US" sz="6600"/>
              <a:t>Sources</a:t>
            </a:r>
          </a:p>
        </p:txBody>
      </p:sp>
      <p:sp>
        <p:nvSpPr>
          <p:cNvPr id="3" name="Content Placeholder 2">
            <a:extLst>
              <a:ext uri="{FF2B5EF4-FFF2-40B4-BE49-F238E27FC236}">
                <a16:creationId xmlns:a16="http://schemas.microsoft.com/office/drawing/2014/main" id="{E914740F-0003-4ED6-0E7A-4C8EB29A20E4}"/>
              </a:ext>
            </a:extLst>
          </p:cNvPr>
          <p:cNvSpPr>
            <a:spLocks noGrp="1"/>
          </p:cNvSpPr>
          <p:nvPr>
            <p:ph idx="1"/>
          </p:nvPr>
        </p:nvSpPr>
        <p:spPr>
          <a:xfrm>
            <a:off x="838200" y="1929384"/>
            <a:ext cx="10515600" cy="4251960"/>
          </a:xfrm>
        </p:spPr>
        <p:txBody>
          <a:bodyPr>
            <a:normAutofit/>
          </a:bodyPr>
          <a:lstStyle/>
          <a:p>
            <a:r>
              <a:rPr lang="en-US" dirty="0"/>
              <a:t>State Water Resources Control Board (2022). CEDEN [database]. Date accessed: 11/02/2022. </a:t>
            </a:r>
          </a:p>
          <a:p>
            <a:r>
              <a:rPr lang="en-US" dirty="0"/>
              <a:t>Worcester K., </a:t>
            </a:r>
            <a:r>
              <a:rPr lang="en-US" dirty="0" err="1"/>
              <a:t>Paradies</a:t>
            </a:r>
            <a:r>
              <a:rPr lang="en-US" dirty="0"/>
              <a:t> D., &amp; Hunt J. (2015). </a:t>
            </a:r>
            <a:r>
              <a:rPr lang="en-US" i="1" dirty="0"/>
              <a:t>California Central Coast Healthy Watersheds Project- Part 1. </a:t>
            </a:r>
            <a:r>
              <a:rPr lang="en-US" dirty="0"/>
              <a:t>Date accessed: 11/02/2022. </a:t>
            </a:r>
            <a:endParaRPr lang="en-US" i="1" dirty="0"/>
          </a:p>
        </p:txBody>
      </p:sp>
    </p:spTree>
    <p:extLst>
      <p:ext uri="{BB962C8B-B14F-4D97-AF65-F5344CB8AC3E}">
        <p14:creationId xmlns:p14="http://schemas.microsoft.com/office/powerpoint/2010/main" val="281695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38D71-7538-C30D-B439-4A03251B4844}"/>
              </a:ext>
            </a:extLst>
          </p:cNvPr>
          <p:cNvSpPr>
            <a:spLocks noGrp="1"/>
          </p:cNvSpPr>
          <p:nvPr>
            <p:ph type="title"/>
          </p:nvPr>
        </p:nvSpPr>
        <p:spPr>
          <a:xfrm>
            <a:off x="1647668" y="335144"/>
            <a:ext cx="9310142" cy="1325563"/>
          </a:xfrm>
        </p:spPr>
        <p:txBody>
          <a:bodyPr/>
          <a:lstStyle/>
          <a:p>
            <a:r>
              <a:rPr lang="en-US" dirty="0"/>
              <a:t>New way to Give the Entire watershed a grade</a:t>
            </a:r>
          </a:p>
        </p:txBody>
      </p:sp>
      <p:graphicFrame>
        <p:nvGraphicFramePr>
          <p:cNvPr id="4" name="Table 3">
            <a:extLst>
              <a:ext uri="{FF2B5EF4-FFF2-40B4-BE49-F238E27FC236}">
                <a16:creationId xmlns:a16="http://schemas.microsoft.com/office/drawing/2014/main" id="{997C792A-170C-3F49-03AD-360241F12707}"/>
              </a:ext>
            </a:extLst>
          </p:cNvPr>
          <p:cNvGraphicFramePr>
            <a:graphicFrameLocks noGrp="1"/>
          </p:cNvGraphicFramePr>
          <p:nvPr>
            <p:extLst/>
          </p:nvPr>
        </p:nvGraphicFramePr>
        <p:xfrm>
          <a:off x="0" y="1826663"/>
          <a:ext cx="12192000" cy="4224498"/>
        </p:xfrm>
        <a:graphic>
          <a:graphicData uri="http://schemas.openxmlformats.org/drawingml/2006/table">
            <a:tbl>
              <a:tblPr/>
              <a:tblGrid>
                <a:gridCol w="3280701">
                  <a:extLst>
                    <a:ext uri="{9D8B030D-6E8A-4147-A177-3AD203B41FA5}">
                      <a16:colId xmlns:a16="http://schemas.microsoft.com/office/drawing/2014/main" val="905546116"/>
                    </a:ext>
                  </a:extLst>
                </a:gridCol>
                <a:gridCol w="3894260">
                  <a:extLst>
                    <a:ext uri="{9D8B030D-6E8A-4147-A177-3AD203B41FA5}">
                      <a16:colId xmlns:a16="http://schemas.microsoft.com/office/drawing/2014/main" val="1953152572"/>
                    </a:ext>
                  </a:extLst>
                </a:gridCol>
                <a:gridCol w="5017039">
                  <a:extLst>
                    <a:ext uri="{9D8B030D-6E8A-4147-A177-3AD203B41FA5}">
                      <a16:colId xmlns:a16="http://schemas.microsoft.com/office/drawing/2014/main" val="3574637031"/>
                    </a:ext>
                  </a:extLst>
                </a:gridCol>
              </a:tblGrid>
              <a:tr h="823238">
                <a:tc gridSpan="3">
                  <a:txBody>
                    <a:bodyPr/>
                    <a:lstStyle/>
                    <a:p>
                      <a:pPr algn="l" fontAlgn="ctr"/>
                      <a:r>
                        <a:rPr lang="en-US" sz="2800" b="1" i="0" u="none" strike="noStrike" dirty="0">
                          <a:solidFill>
                            <a:srgbClr val="000000"/>
                          </a:solidFill>
                          <a:effectLst/>
                          <a:latin typeface="Times New Roman" panose="02020603050405020304" pitchFamily="18" charset="0"/>
                        </a:rPr>
                        <a:t>Overall Carmel River Watershed Grade Table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A7B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36879193"/>
                  </a:ext>
                </a:extLst>
              </a:tr>
              <a:tr h="655969">
                <a:tc>
                  <a:txBody>
                    <a:bodyPr/>
                    <a:lstStyle/>
                    <a:p>
                      <a:pPr algn="ctr" fontAlgn="b"/>
                      <a:r>
                        <a:rPr lang="en-US" sz="2800" b="1" i="0" u="none" strike="noStrike">
                          <a:solidFill>
                            <a:srgbClr val="000000"/>
                          </a:solidFill>
                          <a:effectLst/>
                          <a:latin typeface="Times New Roman" panose="02020603050405020304" pitchFamily="18" charset="0"/>
                        </a:rPr>
                        <a:t>EEAs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A7B0"/>
                    </a:solidFill>
                  </a:tcPr>
                </a:tc>
                <a:tc>
                  <a:txBody>
                    <a:bodyPr/>
                    <a:lstStyle/>
                    <a:p>
                      <a:pPr algn="ctr" fontAlgn="b"/>
                      <a:r>
                        <a:rPr lang="en-US" sz="2400" b="1" i="0" u="none" strike="noStrike">
                          <a:solidFill>
                            <a:srgbClr val="000000"/>
                          </a:solidFill>
                          <a:effectLst/>
                          <a:latin typeface="Times New Roman" panose="02020603050405020304" pitchFamily="18" charset="0"/>
                        </a:rPr>
                        <a:t>Overall Condition for Each Category</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A7B0"/>
                    </a:solidFill>
                  </a:tcPr>
                </a:tc>
                <a:tc>
                  <a:txBody>
                    <a:bodyPr/>
                    <a:lstStyle/>
                    <a:p>
                      <a:pPr algn="ctr" fontAlgn="b"/>
                      <a:r>
                        <a:rPr lang="en-US" sz="2400" b="1" i="0" u="none" strike="noStrike">
                          <a:solidFill>
                            <a:srgbClr val="000000"/>
                          </a:solidFill>
                          <a:effectLst/>
                          <a:latin typeface="Times New Roman" panose="02020603050405020304" pitchFamily="18" charset="0"/>
                        </a:rPr>
                        <a:t>Total Grade of Carmel River Watershed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A7B0"/>
                    </a:solidFill>
                  </a:tcPr>
                </a:tc>
                <a:extLst>
                  <a:ext uri="{0D108BD9-81ED-4DB2-BD59-A6C34878D82A}">
                    <a16:rowId xmlns:a16="http://schemas.microsoft.com/office/drawing/2014/main" val="1988503197"/>
                  </a:ext>
                </a:extLst>
              </a:tr>
              <a:tr h="634458">
                <a:tc>
                  <a:txBody>
                    <a:bodyPr/>
                    <a:lstStyle/>
                    <a:p>
                      <a:pPr algn="l" fontAlgn="ctr"/>
                      <a:r>
                        <a:rPr lang="en-US" sz="2800" b="0" i="0" u="none" strike="noStrike">
                          <a:solidFill>
                            <a:srgbClr val="000000"/>
                          </a:solidFill>
                          <a:effectLst/>
                          <a:latin typeface="Times New Roman" panose="02020603050405020304" pitchFamily="18" charset="0"/>
                        </a:rPr>
                        <a:t>Chemical &amp; Physical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7FD"/>
                    </a:solidFill>
                  </a:tcPr>
                </a:tc>
                <a:tc>
                  <a:txBody>
                    <a:bodyPr/>
                    <a:lstStyle/>
                    <a:p>
                      <a:pPr algn="ctr" fontAlgn="ctr"/>
                      <a:r>
                        <a:rPr lang="en-US" sz="2400" b="0" i="0" u="none" strike="noStrike">
                          <a:solidFill>
                            <a:srgbClr val="000000"/>
                          </a:solidFill>
                          <a:effectLst/>
                          <a:latin typeface="Times New Roman" panose="02020603050405020304" pitchFamily="18" charset="0"/>
                        </a:rPr>
                        <a:t>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7FD"/>
                    </a:solidFill>
                  </a:tcPr>
                </a:tc>
                <a:tc rowSpan="4">
                  <a:txBody>
                    <a:bodyPr/>
                    <a:lstStyle/>
                    <a:p>
                      <a:pPr algn="ctr" fontAlgn="ctr"/>
                      <a:r>
                        <a:rPr lang="en-US" sz="2400" b="0" i="0" u="none" strike="noStrike" dirty="0">
                          <a:solidFill>
                            <a:srgbClr val="000000"/>
                          </a:solidFill>
                          <a:effectLst/>
                          <a:latin typeface="Times New Roman" panose="02020603050405020304" pitchFamily="18" charset="0"/>
                        </a:rPr>
                        <a:t>67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F1F3"/>
                    </a:solidFill>
                  </a:tcPr>
                </a:tc>
                <a:extLst>
                  <a:ext uri="{0D108BD9-81ED-4DB2-BD59-A6C34878D82A}">
                    <a16:rowId xmlns:a16="http://schemas.microsoft.com/office/drawing/2014/main" val="3006701997"/>
                  </a:ext>
                </a:extLst>
              </a:tr>
              <a:tr h="634458">
                <a:tc>
                  <a:txBody>
                    <a:bodyPr/>
                    <a:lstStyle/>
                    <a:p>
                      <a:pPr algn="l" fontAlgn="ctr"/>
                      <a:r>
                        <a:rPr lang="en-US" sz="2800" b="0" i="0" u="none" strike="noStrike">
                          <a:solidFill>
                            <a:srgbClr val="000000"/>
                          </a:solidFill>
                          <a:effectLst/>
                          <a:latin typeface="Times New Roman" panose="02020603050405020304" pitchFamily="18" charset="0"/>
                        </a:rPr>
                        <a:t>Biotic &amp; Ecological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D7DD"/>
                    </a:solidFill>
                  </a:tcPr>
                </a:tc>
                <a:tc>
                  <a:txBody>
                    <a:bodyPr/>
                    <a:lstStyle/>
                    <a:p>
                      <a:pPr algn="ctr" fontAlgn="ctr"/>
                      <a:r>
                        <a:rPr lang="en-US" sz="2400" b="0" i="0" u="none" strike="noStrike">
                          <a:solidFill>
                            <a:srgbClr val="000000"/>
                          </a:solidFill>
                          <a:effectLst/>
                          <a:latin typeface="Times New Roman" panose="02020603050405020304" pitchFamily="18" charset="0"/>
                        </a:rPr>
                        <a:t>66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D7DD"/>
                    </a:solidFill>
                  </a:tcPr>
                </a:tc>
                <a:tc vMerge="1">
                  <a:txBody>
                    <a:bodyPr/>
                    <a:lstStyle/>
                    <a:p>
                      <a:endParaRPr lang="en-US"/>
                    </a:p>
                  </a:txBody>
                  <a:tcPr/>
                </a:tc>
                <a:extLst>
                  <a:ext uri="{0D108BD9-81ED-4DB2-BD59-A6C34878D82A}">
                    <a16:rowId xmlns:a16="http://schemas.microsoft.com/office/drawing/2014/main" val="2578836504"/>
                  </a:ext>
                </a:extLst>
              </a:tr>
              <a:tr h="756841">
                <a:tc>
                  <a:txBody>
                    <a:bodyPr/>
                    <a:lstStyle/>
                    <a:p>
                      <a:pPr algn="l" fontAlgn="ctr"/>
                      <a:r>
                        <a:rPr lang="en-US" sz="2800" b="0" i="0" u="none" strike="noStrike" dirty="0">
                          <a:solidFill>
                            <a:srgbClr val="000000"/>
                          </a:solidFill>
                          <a:effectLst/>
                          <a:latin typeface="Times New Roman" panose="02020603050405020304" pitchFamily="18" charset="0"/>
                        </a:rPr>
                        <a:t>Landscape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7FD"/>
                    </a:solidFill>
                  </a:tcPr>
                </a:tc>
                <a:tc>
                  <a:txBody>
                    <a:bodyPr/>
                    <a:lstStyle/>
                    <a:p>
                      <a:pPr algn="ctr" fontAlgn="ctr"/>
                      <a:r>
                        <a:rPr lang="en-US" sz="2400" b="0" i="0" u="none" strike="noStrike">
                          <a:solidFill>
                            <a:srgbClr val="000000"/>
                          </a:solidFill>
                          <a:effectLst/>
                          <a:latin typeface="Times New Roman" panose="02020603050405020304" pitchFamily="18" charset="0"/>
                        </a:rPr>
                        <a:t>82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7FD"/>
                    </a:solidFill>
                  </a:tcPr>
                </a:tc>
                <a:tc vMerge="1">
                  <a:txBody>
                    <a:bodyPr/>
                    <a:lstStyle/>
                    <a:p>
                      <a:endParaRPr lang="en-US"/>
                    </a:p>
                  </a:txBody>
                  <a:tcPr/>
                </a:tc>
                <a:extLst>
                  <a:ext uri="{0D108BD9-81ED-4DB2-BD59-A6C34878D82A}">
                    <a16:rowId xmlns:a16="http://schemas.microsoft.com/office/drawing/2014/main" val="2066486694"/>
                  </a:ext>
                </a:extLst>
              </a:tr>
              <a:tr h="634458">
                <a:tc>
                  <a:txBody>
                    <a:bodyPr/>
                    <a:lstStyle/>
                    <a:p>
                      <a:pPr algn="l" fontAlgn="ctr"/>
                      <a:r>
                        <a:rPr lang="en-US" sz="2800" b="0" i="0" u="none" strike="noStrike" dirty="0">
                          <a:solidFill>
                            <a:srgbClr val="000000"/>
                          </a:solidFill>
                          <a:effectLst/>
                          <a:latin typeface="Times New Roman" panose="02020603050405020304" pitchFamily="18" charset="0"/>
                        </a:rPr>
                        <a:t>Natural Disturbance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D7DD"/>
                    </a:solidFill>
                  </a:tcPr>
                </a:tc>
                <a:tc>
                  <a:txBody>
                    <a:bodyPr/>
                    <a:lstStyle/>
                    <a:p>
                      <a:pPr algn="ctr" fontAlgn="ctr"/>
                      <a:r>
                        <a:rPr lang="en-US" sz="2400" b="0" i="0" u="none" strike="noStrike" dirty="0">
                          <a:solidFill>
                            <a:srgbClr val="000000"/>
                          </a:solidFill>
                          <a:effectLst/>
                          <a:latin typeface="Times New Roman" panose="02020603050405020304" pitchFamily="18" charset="0"/>
                        </a:rPr>
                        <a:t>29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D7DD"/>
                    </a:solidFill>
                  </a:tcPr>
                </a:tc>
                <a:tc vMerge="1">
                  <a:txBody>
                    <a:bodyPr/>
                    <a:lstStyle/>
                    <a:p>
                      <a:endParaRPr lang="en-US"/>
                    </a:p>
                  </a:txBody>
                  <a:tcPr/>
                </a:tc>
                <a:extLst>
                  <a:ext uri="{0D108BD9-81ED-4DB2-BD59-A6C34878D82A}">
                    <a16:rowId xmlns:a16="http://schemas.microsoft.com/office/drawing/2014/main" val="1140844721"/>
                  </a:ext>
                </a:extLst>
              </a:tr>
            </a:tbl>
          </a:graphicData>
        </a:graphic>
      </p:graphicFrame>
    </p:spTree>
    <p:extLst>
      <p:ext uri="{BB962C8B-B14F-4D97-AF65-F5344CB8AC3E}">
        <p14:creationId xmlns:p14="http://schemas.microsoft.com/office/powerpoint/2010/main" val="498578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38D71-7538-C30D-B439-4A03251B4844}"/>
              </a:ext>
            </a:extLst>
          </p:cNvPr>
          <p:cNvSpPr>
            <a:spLocks noGrp="1"/>
          </p:cNvSpPr>
          <p:nvPr>
            <p:ph type="title"/>
          </p:nvPr>
        </p:nvSpPr>
        <p:spPr>
          <a:xfrm>
            <a:off x="914398" y="409789"/>
            <a:ext cx="11047445" cy="1325563"/>
          </a:xfrm>
        </p:spPr>
        <p:txBody>
          <a:bodyPr>
            <a:normAutofit/>
          </a:bodyPr>
          <a:lstStyle/>
          <a:p>
            <a:r>
              <a:rPr lang="en-US" sz="6000" dirty="0"/>
              <a:t>New way to Give the Entire watershed a grade</a:t>
            </a:r>
          </a:p>
        </p:txBody>
      </p:sp>
      <p:sp>
        <p:nvSpPr>
          <p:cNvPr id="3" name="TextBox 2">
            <a:extLst>
              <a:ext uri="{FF2B5EF4-FFF2-40B4-BE49-F238E27FC236}">
                <a16:creationId xmlns:a16="http://schemas.microsoft.com/office/drawing/2014/main" id="{B6383CE0-F829-2B3F-3EFF-8820F06B03AF}"/>
              </a:ext>
            </a:extLst>
          </p:cNvPr>
          <p:cNvSpPr txBox="1"/>
          <p:nvPr/>
        </p:nvSpPr>
        <p:spPr>
          <a:xfrm>
            <a:off x="522514" y="2413416"/>
            <a:ext cx="10580915" cy="2000548"/>
          </a:xfrm>
          <a:prstGeom prst="rect">
            <a:avLst/>
          </a:prstGeom>
          <a:noFill/>
        </p:spPr>
        <p:txBody>
          <a:bodyPr wrap="square" rtlCol="0">
            <a:spAutoFit/>
          </a:bodyPr>
          <a:lstStyle/>
          <a:p>
            <a:r>
              <a:rPr lang="en-US" sz="4800" dirty="0">
                <a:latin typeface="+mj-lt"/>
              </a:rPr>
              <a:t>Total = (((1/3(Chemical &amp; Physical)) + (1/3(Biotic &amp; Ecological)) + (1/6(Landscape)) + (1/6(Natural Disturbance)))   * 100</a:t>
            </a:r>
          </a:p>
          <a:p>
            <a:endParaRPr lang="en-US" sz="2800" dirty="0"/>
          </a:p>
        </p:txBody>
      </p:sp>
    </p:spTree>
    <p:extLst>
      <p:ext uri="{BB962C8B-B14F-4D97-AF65-F5344CB8AC3E}">
        <p14:creationId xmlns:p14="http://schemas.microsoft.com/office/powerpoint/2010/main" val="1276903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38D71-7538-C30D-B439-4A03251B4844}"/>
              </a:ext>
            </a:extLst>
          </p:cNvPr>
          <p:cNvSpPr>
            <a:spLocks noGrp="1"/>
          </p:cNvSpPr>
          <p:nvPr>
            <p:ph type="title"/>
          </p:nvPr>
        </p:nvSpPr>
        <p:spPr>
          <a:xfrm>
            <a:off x="1647668" y="335144"/>
            <a:ext cx="9310142" cy="1325563"/>
          </a:xfrm>
        </p:spPr>
        <p:txBody>
          <a:bodyPr/>
          <a:lstStyle/>
          <a:p>
            <a:r>
              <a:rPr lang="en-US" dirty="0"/>
              <a:t>New way to Give the Entire watershed a grade</a:t>
            </a:r>
          </a:p>
        </p:txBody>
      </p:sp>
      <p:graphicFrame>
        <p:nvGraphicFramePr>
          <p:cNvPr id="4" name="Table 3">
            <a:extLst>
              <a:ext uri="{FF2B5EF4-FFF2-40B4-BE49-F238E27FC236}">
                <a16:creationId xmlns:a16="http://schemas.microsoft.com/office/drawing/2014/main" id="{997C792A-170C-3F49-03AD-360241F12707}"/>
              </a:ext>
            </a:extLst>
          </p:cNvPr>
          <p:cNvGraphicFramePr>
            <a:graphicFrameLocks noGrp="1"/>
          </p:cNvGraphicFramePr>
          <p:nvPr>
            <p:extLst>
              <p:ext uri="{D42A27DB-BD31-4B8C-83A1-F6EECF244321}">
                <p14:modId xmlns:p14="http://schemas.microsoft.com/office/powerpoint/2010/main" val="1126645202"/>
              </p:ext>
            </p:extLst>
          </p:nvPr>
        </p:nvGraphicFramePr>
        <p:xfrm>
          <a:off x="0" y="1826663"/>
          <a:ext cx="12192000" cy="4224498"/>
        </p:xfrm>
        <a:graphic>
          <a:graphicData uri="http://schemas.openxmlformats.org/drawingml/2006/table">
            <a:tbl>
              <a:tblPr/>
              <a:tblGrid>
                <a:gridCol w="3280701">
                  <a:extLst>
                    <a:ext uri="{9D8B030D-6E8A-4147-A177-3AD203B41FA5}">
                      <a16:colId xmlns:a16="http://schemas.microsoft.com/office/drawing/2014/main" val="905546116"/>
                    </a:ext>
                  </a:extLst>
                </a:gridCol>
                <a:gridCol w="3894260">
                  <a:extLst>
                    <a:ext uri="{9D8B030D-6E8A-4147-A177-3AD203B41FA5}">
                      <a16:colId xmlns:a16="http://schemas.microsoft.com/office/drawing/2014/main" val="1953152572"/>
                    </a:ext>
                  </a:extLst>
                </a:gridCol>
                <a:gridCol w="5017039">
                  <a:extLst>
                    <a:ext uri="{9D8B030D-6E8A-4147-A177-3AD203B41FA5}">
                      <a16:colId xmlns:a16="http://schemas.microsoft.com/office/drawing/2014/main" val="3574637031"/>
                    </a:ext>
                  </a:extLst>
                </a:gridCol>
              </a:tblGrid>
              <a:tr h="823238">
                <a:tc gridSpan="3">
                  <a:txBody>
                    <a:bodyPr/>
                    <a:lstStyle/>
                    <a:p>
                      <a:pPr algn="l" fontAlgn="ctr"/>
                      <a:r>
                        <a:rPr lang="en-US" sz="2800" b="1" i="0" u="none" strike="noStrike" dirty="0">
                          <a:solidFill>
                            <a:srgbClr val="000000"/>
                          </a:solidFill>
                          <a:effectLst/>
                          <a:latin typeface="Times New Roman" panose="02020603050405020304" pitchFamily="18" charset="0"/>
                        </a:rPr>
                        <a:t>Overall Carmel River Watershed Grade Table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A7B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36879193"/>
                  </a:ext>
                </a:extLst>
              </a:tr>
              <a:tr h="655969">
                <a:tc>
                  <a:txBody>
                    <a:bodyPr/>
                    <a:lstStyle/>
                    <a:p>
                      <a:pPr algn="ctr" fontAlgn="b"/>
                      <a:r>
                        <a:rPr lang="en-US" sz="2800" b="1" i="0" u="none" strike="noStrike">
                          <a:solidFill>
                            <a:srgbClr val="000000"/>
                          </a:solidFill>
                          <a:effectLst/>
                          <a:latin typeface="Times New Roman" panose="02020603050405020304" pitchFamily="18" charset="0"/>
                        </a:rPr>
                        <a:t>EEAs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A7B0"/>
                    </a:solidFill>
                  </a:tcPr>
                </a:tc>
                <a:tc>
                  <a:txBody>
                    <a:bodyPr/>
                    <a:lstStyle/>
                    <a:p>
                      <a:pPr algn="ctr" fontAlgn="b"/>
                      <a:r>
                        <a:rPr lang="en-US" sz="2400" b="1" i="0" u="none" strike="noStrike">
                          <a:solidFill>
                            <a:srgbClr val="000000"/>
                          </a:solidFill>
                          <a:effectLst/>
                          <a:latin typeface="Times New Roman" panose="02020603050405020304" pitchFamily="18" charset="0"/>
                        </a:rPr>
                        <a:t>Overall Condition for Each Category</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A7B0"/>
                    </a:solidFill>
                  </a:tcPr>
                </a:tc>
                <a:tc>
                  <a:txBody>
                    <a:bodyPr/>
                    <a:lstStyle/>
                    <a:p>
                      <a:pPr algn="ctr" fontAlgn="b"/>
                      <a:r>
                        <a:rPr lang="en-US" sz="2400" b="1" i="0" u="none" strike="noStrike">
                          <a:solidFill>
                            <a:srgbClr val="000000"/>
                          </a:solidFill>
                          <a:effectLst/>
                          <a:latin typeface="Times New Roman" panose="02020603050405020304" pitchFamily="18" charset="0"/>
                        </a:rPr>
                        <a:t>Total Grade of Carmel River Watershed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A7B0"/>
                    </a:solidFill>
                  </a:tcPr>
                </a:tc>
                <a:extLst>
                  <a:ext uri="{0D108BD9-81ED-4DB2-BD59-A6C34878D82A}">
                    <a16:rowId xmlns:a16="http://schemas.microsoft.com/office/drawing/2014/main" val="1988503197"/>
                  </a:ext>
                </a:extLst>
              </a:tr>
              <a:tr h="634458">
                <a:tc>
                  <a:txBody>
                    <a:bodyPr/>
                    <a:lstStyle/>
                    <a:p>
                      <a:pPr algn="l" fontAlgn="ctr"/>
                      <a:r>
                        <a:rPr lang="en-US" sz="2800" b="0" i="0" u="none" strike="noStrike">
                          <a:solidFill>
                            <a:srgbClr val="000000"/>
                          </a:solidFill>
                          <a:effectLst/>
                          <a:latin typeface="Times New Roman" panose="02020603050405020304" pitchFamily="18" charset="0"/>
                        </a:rPr>
                        <a:t>Chemical &amp; Physical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7FD"/>
                    </a:solidFill>
                  </a:tcPr>
                </a:tc>
                <a:tc>
                  <a:txBody>
                    <a:bodyPr/>
                    <a:lstStyle/>
                    <a:p>
                      <a:pPr algn="ctr" fontAlgn="ctr"/>
                      <a:r>
                        <a:rPr lang="en-US" sz="2400" b="0" i="0" u="none" strike="noStrike">
                          <a:solidFill>
                            <a:srgbClr val="000000"/>
                          </a:solidFill>
                          <a:effectLst/>
                          <a:latin typeface="Times New Roman" panose="02020603050405020304" pitchFamily="18" charset="0"/>
                        </a:rPr>
                        <a:t>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7FD"/>
                    </a:solidFill>
                  </a:tcPr>
                </a:tc>
                <a:tc rowSpan="4">
                  <a:txBody>
                    <a:bodyPr/>
                    <a:lstStyle/>
                    <a:p>
                      <a:pPr algn="ctr" fontAlgn="ctr"/>
                      <a:r>
                        <a:rPr lang="en-US" sz="2400" b="0" i="0" u="none" strike="noStrike" dirty="0">
                          <a:solidFill>
                            <a:srgbClr val="000000"/>
                          </a:solidFill>
                          <a:effectLst/>
                          <a:latin typeface="Times New Roman" panose="02020603050405020304" pitchFamily="18" charset="0"/>
                        </a:rPr>
                        <a:t>67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F1F3"/>
                    </a:solidFill>
                  </a:tcPr>
                </a:tc>
                <a:extLst>
                  <a:ext uri="{0D108BD9-81ED-4DB2-BD59-A6C34878D82A}">
                    <a16:rowId xmlns:a16="http://schemas.microsoft.com/office/drawing/2014/main" val="3006701997"/>
                  </a:ext>
                </a:extLst>
              </a:tr>
              <a:tr h="634458">
                <a:tc>
                  <a:txBody>
                    <a:bodyPr/>
                    <a:lstStyle/>
                    <a:p>
                      <a:pPr algn="l" fontAlgn="ctr"/>
                      <a:r>
                        <a:rPr lang="en-US" sz="2800" b="0" i="0" u="none" strike="noStrike">
                          <a:solidFill>
                            <a:srgbClr val="000000"/>
                          </a:solidFill>
                          <a:effectLst/>
                          <a:latin typeface="Times New Roman" panose="02020603050405020304" pitchFamily="18" charset="0"/>
                        </a:rPr>
                        <a:t>Biotic &amp; Ecological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D7DD"/>
                    </a:solidFill>
                  </a:tcPr>
                </a:tc>
                <a:tc>
                  <a:txBody>
                    <a:bodyPr/>
                    <a:lstStyle/>
                    <a:p>
                      <a:pPr algn="ctr" fontAlgn="ctr"/>
                      <a:r>
                        <a:rPr lang="en-US" sz="2400" b="0" i="0" u="none" strike="noStrike">
                          <a:solidFill>
                            <a:srgbClr val="000000"/>
                          </a:solidFill>
                          <a:effectLst/>
                          <a:latin typeface="Times New Roman" panose="02020603050405020304" pitchFamily="18" charset="0"/>
                        </a:rPr>
                        <a:t>66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D7DD"/>
                    </a:solidFill>
                  </a:tcPr>
                </a:tc>
                <a:tc vMerge="1">
                  <a:txBody>
                    <a:bodyPr/>
                    <a:lstStyle/>
                    <a:p>
                      <a:endParaRPr lang="en-US"/>
                    </a:p>
                  </a:txBody>
                  <a:tcPr/>
                </a:tc>
                <a:extLst>
                  <a:ext uri="{0D108BD9-81ED-4DB2-BD59-A6C34878D82A}">
                    <a16:rowId xmlns:a16="http://schemas.microsoft.com/office/drawing/2014/main" val="2578836504"/>
                  </a:ext>
                </a:extLst>
              </a:tr>
              <a:tr h="756841">
                <a:tc>
                  <a:txBody>
                    <a:bodyPr/>
                    <a:lstStyle/>
                    <a:p>
                      <a:pPr algn="l" fontAlgn="ctr"/>
                      <a:r>
                        <a:rPr lang="en-US" sz="2800" b="0" i="0" u="none" strike="noStrike" dirty="0">
                          <a:solidFill>
                            <a:srgbClr val="000000"/>
                          </a:solidFill>
                          <a:effectLst/>
                          <a:latin typeface="Times New Roman" panose="02020603050405020304" pitchFamily="18" charset="0"/>
                        </a:rPr>
                        <a:t>Landscape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7FD"/>
                    </a:solidFill>
                  </a:tcPr>
                </a:tc>
                <a:tc>
                  <a:txBody>
                    <a:bodyPr/>
                    <a:lstStyle/>
                    <a:p>
                      <a:pPr algn="ctr" fontAlgn="ctr"/>
                      <a:r>
                        <a:rPr lang="en-US" sz="2400" b="0" i="0" u="none" strike="noStrike">
                          <a:solidFill>
                            <a:srgbClr val="000000"/>
                          </a:solidFill>
                          <a:effectLst/>
                          <a:latin typeface="Times New Roman" panose="02020603050405020304" pitchFamily="18" charset="0"/>
                        </a:rPr>
                        <a:t>82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7FD"/>
                    </a:solidFill>
                  </a:tcPr>
                </a:tc>
                <a:tc vMerge="1">
                  <a:txBody>
                    <a:bodyPr/>
                    <a:lstStyle/>
                    <a:p>
                      <a:endParaRPr lang="en-US"/>
                    </a:p>
                  </a:txBody>
                  <a:tcPr/>
                </a:tc>
                <a:extLst>
                  <a:ext uri="{0D108BD9-81ED-4DB2-BD59-A6C34878D82A}">
                    <a16:rowId xmlns:a16="http://schemas.microsoft.com/office/drawing/2014/main" val="2066486694"/>
                  </a:ext>
                </a:extLst>
              </a:tr>
              <a:tr h="634458">
                <a:tc>
                  <a:txBody>
                    <a:bodyPr/>
                    <a:lstStyle/>
                    <a:p>
                      <a:pPr algn="l" fontAlgn="ctr"/>
                      <a:r>
                        <a:rPr lang="en-US" sz="2800" b="0" i="0" u="none" strike="noStrike" dirty="0">
                          <a:solidFill>
                            <a:srgbClr val="000000"/>
                          </a:solidFill>
                          <a:effectLst/>
                          <a:latin typeface="Times New Roman" panose="02020603050405020304" pitchFamily="18" charset="0"/>
                        </a:rPr>
                        <a:t>Natural Disturbance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D7DD"/>
                    </a:solidFill>
                  </a:tcPr>
                </a:tc>
                <a:tc>
                  <a:txBody>
                    <a:bodyPr/>
                    <a:lstStyle/>
                    <a:p>
                      <a:pPr algn="ctr" fontAlgn="ctr"/>
                      <a:r>
                        <a:rPr lang="en-US" sz="2400" b="0" i="0" u="none" strike="noStrike" dirty="0">
                          <a:solidFill>
                            <a:srgbClr val="000000"/>
                          </a:solidFill>
                          <a:effectLst/>
                          <a:latin typeface="Times New Roman" panose="02020603050405020304" pitchFamily="18" charset="0"/>
                        </a:rPr>
                        <a:t>29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D7DD"/>
                    </a:solidFill>
                  </a:tcPr>
                </a:tc>
                <a:tc vMerge="1">
                  <a:txBody>
                    <a:bodyPr/>
                    <a:lstStyle/>
                    <a:p>
                      <a:endParaRPr lang="en-US"/>
                    </a:p>
                  </a:txBody>
                  <a:tcPr/>
                </a:tc>
                <a:extLst>
                  <a:ext uri="{0D108BD9-81ED-4DB2-BD59-A6C34878D82A}">
                    <a16:rowId xmlns:a16="http://schemas.microsoft.com/office/drawing/2014/main" val="1140844721"/>
                  </a:ext>
                </a:extLst>
              </a:tr>
            </a:tbl>
          </a:graphicData>
        </a:graphic>
      </p:graphicFrame>
    </p:spTree>
    <p:extLst>
      <p:ext uri="{BB962C8B-B14F-4D97-AF65-F5344CB8AC3E}">
        <p14:creationId xmlns:p14="http://schemas.microsoft.com/office/powerpoint/2010/main" val="3092260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E3C08D-1AC9-D773-C676-28257B4AAA32}"/>
              </a:ext>
            </a:extLst>
          </p:cNvPr>
          <p:cNvSpPr>
            <a:spLocks noGrp="1"/>
          </p:cNvSpPr>
          <p:nvPr>
            <p:ph type="title"/>
          </p:nvPr>
        </p:nvSpPr>
        <p:spPr>
          <a:xfrm>
            <a:off x="-1834496" y="87302"/>
            <a:ext cx="10909640" cy="904970"/>
          </a:xfrm>
        </p:spPr>
        <p:txBody>
          <a:bodyPr vert="horz" lIns="91440" tIns="45720" rIns="91440" bIns="45720" rtlCol="0" anchor="ctr">
            <a:normAutofit/>
          </a:bodyPr>
          <a:lstStyle/>
          <a:p>
            <a:pPr algn="ctr">
              <a:lnSpc>
                <a:spcPct val="90000"/>
              </a:lnSpc>
            </a:pPr>
            <a:r>
              <a:rPr lang="en-US" sz="5600" dirty="0"/>
              <a:t>New Indicator/ Current Updates</a:t>
            </a:r>
          </a:p>
        </p:txBody>
      </p:sp>
      <p:pic>
        <p:nvPicPr>
          <p:cNvPr id="3" name="Picture 2">
            <a:extLst>
              <a:ext uri="{FF2B5EF4-FFF2-40B4-BE49-F238E27FC236}">
                <a16:creationId xmlns:a16="http://schemas.microsoft.com/office/drawing/2014/main" id="{046E507D-8729-7877-7F44-5666BBCF6ABA}"/>
              </a:ext>
            </a:extLst>
          </p:cNvPr>
          <p:cNvPicPr>
            <a:picLocks noChangeAspect="1"/>
          </p:cNvPicPr>
          <p:nvPr/>
        </p:nvPicPr>
        <p:blipFill>
          <a:blip r:embed="rId3"/>
          <a:stretch>
            <a:fillRect/>
          </a:stretch>
        </p:blipFill>
        <p:spPr>
          <a:xfrm>
            <a:off x="410547" y="951600"/>
            <a:ext cx="11327363" cy="5819098"/>
          </a:xfrm>
          <a:prstGeom prst="rect">
            <a:avLst/>
          </a:prstGeom>
        </p:spPr>
      </p:pic>
      <p:sp>
        <p:nvSpPr>
          <p:cNvPr id="4" name="Rectangle 3">
            <a:extLst>
              <a:ext uri="{FF2B5EF4-FFF2-40B4-BE49-F238E27FC236}">
                <a16:creationId xmlns:a16="http://schemas.microsoft.com/office/drawing/2014/main" id="{868751EC-6BD9-4274-A06F-74517980B6AB}"/>
              </a:ext>
            </a:extLst>
          </p:cNvPr>
          <p:cNvSpPr/>
          <p:nvPr/>
        </p:nvSpPr>
        <p:spPr>
          <a:xfrm>
            <a:off x="6217920" y="2390503"/>
            <a:ext cx="5519990" cy="3004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C3AC664-6276-487F-B17F-32B97E3A7F07}"/>
              </a:ext>
            </a:extLst>
          </p:cNvPr>
          <p:cNvSpPr/>
          <p:nvPr/>
        </p:nvSpPr>
        <p:spPr>
          <a:xfrm>
            <a:off x="6217920" y="2714353"/>
            <a:ext cx="5519990" cy="4521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96C38EF-57AE-480A-86BD-80AFB0ED9E45}"/>
              </a:ext>
            </a:extLst>
          </p:cNvPr>
          <p:cNvSpPr/>
          <p:nvPr/>
        </p:nvSpPr>
        <p:spPr>
          <a:xfrm>
            <a:off x="6217920" y="4791747"/>
            <a:ext cx="5519990" cy="2882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D035071-B7DB-4EBC-87B7-F62D1656EA9D}"/>
              </a:ext>
            </a:extLst>
          </p:cNvPr>
          <p:cNvSpPr/>
          <p:nvPr/>
        </p:nvSpPr>
        <p:spPr>
          <a:xfrm>
            <a:off x="6217920" y="5362303"/>
            <a:ext cx="5519990" cy="3004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DCBCF28-8538-4C16-9808-B10885688084}"/>
              </a:ext>
            </a:extLst>
          </p:cNvPr>
          <p:cNvSpPr/>
          <p:nvPr/>
        </p:nvSpPr>
        <p:spPr>
          <a:xfrm>
            <a:off x="6217920" y="3908928"/>
            <a:ext cx="5519990" cy="4521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794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8" grpId="0" animBg="1"/>
      <p:bldP spid="8" grpId="1" animBg="1"/>
      <p:bldP spid="9" grpId="0" animBg="1"/>
      <p:bldP spid="9" grpId="1" animBg="1"/>
      <p:bldP spid="11" grpId="0" animBg="1"/>
      <p:bldP spid="1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FA3812-65F5-7261-354B-0D7136F001C2}"/>
              </a:ext>
            </a:extLst>
          </p:cNvPr>
          <p:cNvSpPr>
            <a:spLocks noGrp="1"/>
          </p:cNvSpPr>
          <p:nvPr>
            <p:ph type="title"/>
          </p:nvPr>
        </p:nvSpPr>
        <p:spPr>
          <a:xfrm>
            <a:off x="838200" y="365125"/>
            <a:ext cx="10515600" cy="1325563"/>
          </a:xfrm>
        </p:spPr>
        <p:txBody>
          <a:bodyPr>
            <a:normAutofit/>
          </a:bodyPr>
          <a:lstStyle/>
          <a:p>
            <a:pPr>
              <a:lnSpc>
                <a:spcPct val="90000"/>
              </a:lnSpc>
            </a:pPr>
            <a:r>
              <a:rPr lang="en-US" sz="4800" dirty="0"/>
              <a:t>Pesticides and Nutrients</a:t>
            </a:r>
          </a:p>
        </p:txBody>
      </p:sp>
      <p:sp>
        <p:nvSpPr>
          <p:cNvPr id="13" name="Content Placeholder 2">
            <a:extLst>
              <a:ext uri="{FF2B5EF4-FFF2-40B4-BE49-F238E27FC236}">
                <a16:creationId xmlns:a16="http://schemas.microsoft.com/office/drawing/2014/main" id="{EAEEC045-ED1B-3438-41D4-9708AD7A2F48}"/>
              </a:ext>
            </a:extLst>
          </p:cNvPr>
          <p:cNvSpPr>
            <a:spLocks noGrp="1"/>
          </p:cNvSpPr>
          <p:nvPr>
            <p:ph idx="1"/>
          </p:nvPr>
        </p:nvSpPr>
        <p:spPr>
          <a:xfrm>
            <a:off x="669036" y="1677373"/>
            <a:ext cx="10515600" cy="4947362"/>
          </a:xfrm>
        </p:spPr>
        <p:txBody>
          <a:bodyPr>
            <a:noAutofit/>
          </a:bodyPr>
          <a:lstStyle/>
          <a:p>
            <a:pPr>
              <a:lnSpc>
                <a:spcPct val="100000"/>
              </a:lnSpc>
            </a:pPr>
            <a:r>
              <a:rPr lang="en-US" sz="2500" dirty="0">
                <a:latin typeface="Calibri" panose="020F0502020204030204" pitchFamily="34" charset="0"/>
                <a:cs typeface="Calibri" panose="020F0502020204030204" pitchFamily="34" charset="0"/>
              </a:rPr>
              <a:t>Used </a:t>
            </a:r>
            <a:r>
              <a:rPr lang="en-US" sz="2500" dirty="0" err="1">
                <a:latin typeface="Calibri" panose="020F0502020204030204" pitchFamily="34" charset="0"/>
                <a:cs typeface="Calibri" panose="020F0502020204030204" pitchFamily="34" charset="0"/>
              </a:rPr>
              <a:t>Ceden</a:t>
            </a:r>
            <a:r>
              <a:rPr lang="en-US" sz="2500" dirty="0">
                <a:latin typeface="Calibri" panose="020F0502020204030204" pitchFamily="34" charset="0"/>
                <a:cs typeface="Calibri" panose="020F0502020204030204" pitchFamily="34" charset="0"/>
              </a:rPr>
              <a:t> data from 2000-2020</a:t>
            </a:r>
          </a:p>
          <a:p>
            <a:pPr>
              <a:lnSpc>
                <a:spcPct val="100000"/>
              </a:lnSpc>
            </a:pPr>
            <a:r>
              <a:rPr lang="en-US" sz="2500" dirty="0">
                <a:latin typeface="Calibri" panose="020F0502020204030204" pitchFamily="34" charset="0"/>
                <a:cs typeface="Calibri" panose="020F0502020204030204" pitchFamily="34" charset="0"/>
              </a:rPr>
              <a:t>Calculated score by comparing observations to EPA limits or Minimum Detection Limit (MDL) </a:t>
            </a:r>
          </a:p>
          <a:p>
            <a:pPr>
              <a:lnSpc>
                <a:spcPct val="100000"/>
              </a:lnSpc>
            </a:pPr>
            <a:r>
              <a:rPr lang="en-US" sz="2500" dirty="0">
                <a:latin typeface="Calibri" panose="020F0502020204030204" pitchFamily="34" charset="0"/>
                <a:cs typeface="Calibri" panose="020F0502020204030204" pitchFamily="34" charset="0"/>
              </a:rPr>
              <a:t>Grouped into old 2000-2010 and new 2011-2020 observations  </a:t>
            </a:r>
          </a:p>
          <a:p>
            <a:pPr>
              <a:lnSpc>
                <a:spcPct val="100000"/>
              </a:lnSpc>
            </a:pPr>
            <a:r>
              <a:rPr lang="en-US" sz="2500" dirty="0">
                <a:latin typeface="Calibri" panose="020F0502020204030204" pitchFamily="34" charset="0"/>
                <a:cs typeface="Calibri" panose="020F0502020204030204" pitchFamily="34" charset="0"/>
              </a:rPr>
              <a:t>Nutrients reported for Carmel above (upper) and below (lower) Schulte rd. Pesticides were only recorded in lower Carmel.</a:t>
            </a:r>
          </a:p>
        </p:txBody>
      </p:sp>
    </p:spTree>
    <p:extLst>
      <p:ext uri="{BB962C8B-B14F-4D97-AF65-F5344CB8AC3E}">
        <p14:creationId xmlns:p14="http://schemas.microsoft.com/office/powerpoint/2010/main" val="2718711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FA3812-65F5-7261-354B-0D7136F001C2}"/>
              </a:ext>
            </a:extLst>
          </p:cNvPr>
          <p:cNvSpPr>
            <a:spLocks noGrp="1"/>
          </p:cNvSpPr>
          <p:nvPr>
            <p:ph type="title"/>
          </p:nvPr>
        </p:nvSpPr>
        <p:spPr>
          <a:xfrm>
            <a:off x="838200" y="365125"/>
            <a:ext cx="10515600" cy="1325563"/>
          </a:xfrm>
        </p:spPr>
        <p:txBody>
          <a:bodyPr>
            <a:normAutofit/>
          </a:bodyPr>
          <a:lstStyle/>
          <a:p>
            <a:pPr>
              <a:lnSpc>
                <a:spcPct val="90000"/>
              </a:lnSpc>
            </a:pPr>
            <a:r>
              <a:rPr lang="en-US" sz="4800" dirty="0"/>
              <a:t>How the Pesticides and Nutrients indicator was calculated</a:t>
            </a:r>
          </a:p>
        </p:txBody>
      </p:sp>
      <p:sp>
        <p:nvSpPr>
          <p:cNvPr id="13" name="Content Placeholder 2">
            <a:extLst>
              <a:ext uri="{FF2B5EF4-FFF2-40B4-BE49-F238E27FC236}">
                <a16:creationId xmlns:a16="http://schemas.microsoft.com/office/drawing/2014/main" id="{EAEEC045-ED1B-3438-41D4-9708AD7A2F48}"/>
              </a:ext>
            </a:extLst>
          </p:cNvPr>
          <p:cNvSpPr>
            <a:spLocks noGrp="1"/>
          </p:cNvSpPr>
          <p:nvPr>
            <p:ph idx="1"/>
          </p:nvPr>
        </p:nvSpPr>
        <p:spPr>
          <a:xfrm>
            <a:off x="669036" y="1677373"/>
            <a:ext cx="10515600" cy="4947362"/>
          </a:xfrm>
        </p:spPr>
        <p:txBody>
          <a:bodyPr>
            <a:noAutofit/>
          </a:bodyPr>
          <a:lstStyle/>
          <a:p>
            <a:pPr>
              <a:lnSpc>
                <a:spcPct val="100000"/>
              </a:lnSpc>
            </a:pPr>
            <a:r>
              <a:rPr lang="en-US" sz="2500" dirty="0">
                <a:latin typeface="Calibri" panose="020F0502020204030204" pitchFamily="34" charset="0"/>
                <a:cs typeface="Calibri" panose="020F0502020204030204" pitchFamily="34" charset="0"/>
              </a:rPr>
              <a:t>Used </a:t>
            </a:r>
            <a:r>
              <a:rPr lang="en-US" sz="2500" dirty="0" err="1">
                <a:latin typeface="Calibri" panose="020F0502020204030204" pitchFamily="34" charset="0"/>
                <a:cs typeface="Calibri" panose="020F0502020204030204" pitchFamily="34" charset="0"/>
              </a:rPr>
              <a:t>Ceden</a:t>
            </a:r>
            <a:r>
              <a:rPr lang="en-US" sz="2500" dirty="0">
                <a:latin typeface="Calibri" panose="020F0502020204030204" pitchFamily="34" charset="0"/>
                <a:cs typeface="Calibri" panose="020F0502020204030204" pitchFamily="34" charset="0"/>
              </a:rPr>
              <a:t> data from 2000-2020 for both nutrients and pesticides data</a:t>
            </a:r>
          </a:p>
          <a:p>
            <a:pPr>
              <a:lnSpc>
                <a:spcPct val="100000"/>
              </a:lnSpc>
            </a:pPr>
            <a:r>
              <a:rPr lang="en-US" sz="2500" dirty="0">
                <a:latin typeface="Calibri" panose="020F0502020204030204" pitchFamily="34" charset="0"/>
                <a:cs typeface="Calibri" panose="020F0502020204030204" pitchFamily="34" charset="0"/>
              </a:rPr>
              <a:t>Calculated using the MEQ scoring system by having the thresholds either set by the EPA or by the Minimum Detection Limit (MDL)</a:t>
            </a:r>
          </a:p>
          <a:p>
            <a:pPr>
              <a:lnSpc>
                <a:spcPct val="100000"/>
              </a:lnSpc>
            </a:pPr>
            <a:r>
              <a:rPr lang="en-US" sz="2500" dirty="0">
                <a:latin typeface="Calibri" panose="020F0502020204030204" pitchFamily="34" charset="0"/>
                <a:cs typeface="Calibri" panose="020F0502020204030204" pitchFamily="34" charset="0"/>
              </a:rPr>
              <a:t>Grouped into old versus new for both pesticides and nutrients old being 2000-2010 and new 2011-2020.  </a:t>
            </a:r>
          </a:p>
          <a:p>
            <a:pPr>
              <a:lnSpc>
                <a:spcPct val="100000"/>
              </a:lnSpc>
            </a:pPr>
            <a:r>
              <a:rPr lang="en-US" sz="2500" dirty="0">
                <a:latin typeface="Calibri" panose="020F0502020204030204" pitchFamily="34" charset="0"/>
                <a:cs typeface="Calibri" panose="020F0502020204030204" pitchFamily="34" charset="0"/>
              </a:rPr>
              <a:t>Nutrients were grouped by lower and upper Carmel which was at Schulte rd. Anything above Schulte rd. was upper and anything below was lower Carmel. Pesticides were only recorded in lower Carmel.</a:t>
            </a:r>
          </a:p>
          <a:p>
            <a:pPr lvl="1">
              <a:lnSpc>
                <a:spcPct val="100000"/>
              </a:lnSpc>
            </a:pPr>
            <a:r>
              <a:rPr lang="en-US" dirty="0">
                <a:latin typeface="Calibri" panose="020F0502020204030204" pitchFamily="34" charset="0"/>
                <a:cs typeface="Calibri" panose="020F0502020204030204" pitchFamily="34" charset="0"/>
              </a:rPr>
              <a:t>Also put Sulfate and Chloride together because their threshold (250 mg/L) was much higher than the rest of the nutrients</a:t>
            </a:r>
          </a:p>
          <a:p>
            <a:pPr lvl="1">
              <a:lnSpc>
                <a:spcPct val="100000"/>
              </a:lnSpc>
            </a:pPr>
            <a:r>
              <a:rPr lang="en-US" dirty="0">
                <a:latin typeface="Calibri" panose="020F0502020204030204" pitchFamily="34" charset="0"/>
                <a:cs typeface="Calibri" panose="020F0502020204030204" pitchFamily="34" charset="0"/>
              </a:rPr>
              <a:t>Separated Phosphorus because it had a very low threshold (0.055 mg/L) compared to the other nutrients</a:t>
            </a:r>
          </a:p>
        </p:txBody>
      </p:sp>
    </p:spTree>
    <p:extLst>
      <p:ext uri="{BB962C8B-B14F-4D97-AF65-F5344CB8AC3E}">
        <p14:creationId xmlns:p14="http://schemas.microsoft.com/office/powerpoint/2010/main" val="4046410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40C47-82AF-7543-C797-AEEF0B9CC5F8}"/>
              </a:ext>
            </a:extLst>
          </p:cNvPr>
          <p:cNvSpPr>
            <a:spLocks noGrp="1"/>
          </p:cNvSpPr>
          <p:nvPr>
            <p:ph type="title"/>
          </p:nvPr>
        </p:nvSpPr>
        <p:spPr>
          <a:xfrm>
            <a:off x="0" y="-297657"/>
            <a:ext cx="10515600" cy="1325563"/>
          </a:xfrm>
        </p:spPr>
        <p:txBody>
          <a:bodyPr/>
          <a:lstStyle/>
          <a:p>
            <a:r>
              <a:rPr lang="en-US" dirty="0"/>
              <a:t>Lower Carmel Nutrient Graphs</a:t>
            </a:r>
          </a:p>
        </p:txBody>
      </p:sp>
      <p:pic>
        <p:nvPicPr>
          <p:cNvPr id="7" name="Picture 6" descr="Chart&#10;&#10;Description automatically generated">
            <a:extLst>
              <a:ext uri="{FF2B5EF4-FFF2-40B4-BE49-F238E27FC236}">
                <a16:creationId xmlns:a16="http://schemas.microsoft.com/office/drawing/2014/main" id="{64F0189A-3693-A13A-6760-61AF54DF8007}"/>
              </a:ext>
            </a:extLst>
          </p:cNvPr>
          <p:cNvPicPr>
            <a:picLocks noChangeAspect="1"/>
          </p:cNvPicPr>
          <p:nvPr/>
        </p:nvPicPr>
        <p:blipFill rotWithShape="1">
          <a:blip r:embed="rId3">
            <a:extLst>
              <a:ext uri="{28A0092B-C50C-407E-A947-70E740481C1C}">
                <a14:useLocalDpi xmlns:a14="http://schemas.microsoft.com/office/drawing/2010/main" val="0"/>
              </a:ext>
            </a:extLst>
          </a:blip>
          <a:srcRect r="15988" b="21286"/>
          <a:stretch/>
        </p:blipFill>
        <p:spPr>
          <a:xfrm>
            <a:off x="5921200" y="1027906"/>
            <a:ext cx="6188371" cy="4998416"/>
          </a:xfrm>
          <a:prstGeom prst="rect">
            <a:avLst/>
          </a:prstGeom>
        </p:spPr>
      </p:pic>
      <p:pic>
        <p:nvPicPr>
          <p:cNvPr id="5" name="Content Placeholder 4" descr="Chart, box and whisker chart&#10;&#10;Description automatically generated">
            <a:extLst>
              <a:ext uri="{FF2B5EF4-FFF2-40B4-BE49-F238E27FC236}">
                <a16:creationId xmlns:a16="http://schemas.microsoft.com/office/drawing/2014/main" id="{3AB34DFC-3C7C-B594-2255-B0EA36857996}"/>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16298" b="17631"/>
          <a:stretch/>
        </p:blipFill>
        <p:spPr>
          <a:xfrm>
            <a:off x="846910" y="1027906"/>
            <a:ext cx="6188371" cy="5046608"/>
          </a:xfrm>
        </p:spPr>
      </p:pic>
      <p:sp>
        <p:nvSpPr>
          <p:cNvPr id="3" name="TextBox 2">
            <a:extLst>
              <a:ext uri="{FF2B5EF4-FFF2-40B4-BE49-F238E27FC236}">
                <a16:creationId xmlns:a16="http://schemas.microsoft.com/office/drawing/2014/main" id="{4F86C45C-BC95-1EDE-2302-2AB407C270FB}"/>
              </a:ext>
            </a:extLst>
          </p:cNvPr>
          <p:cNvSpPr txBox="1"/>
          <p:nvPr/>
        </p:nvSpPr>
        <p:spPr>
          <a:xfrm>
            <a:off x="846910" y="6026322"/>
            <a:ext cx="5214889"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Chloride,	Chloride,	Sulfate, </a:t>
            </a:r>
          </a:p>
          <a:p>
            <a:r>
              <a:rPr lang="en-US" sz="2400" dirty="0">
                <a:latin typeface="Arial" panose="020B0604020202020204" pitchFamily="34" charset="0"/>
                <a:cs typeface="Arial" panose="020B0604020202020204" pitchFamily="34" charset="0"/>
              </a:rPr>
              <a:t>Dissolved	Total		Dissolved</a:t>
            </a:r>
          </a:p>
        </p:txBody>
      </p:sp>
      <p:sp>
        <p:nvSpPr>
          <p:cNvPr id="4" name="TextBox 3">
            <a:extLst>
              <a:ext uri="{FF2B5EF4-FFF2-40B4-BE49-F238E27FC236}">
                <a16:creationId xmlns:a16="http://schemas.microsoft.com/office/drawing/2014/main" id="{FECCC66D-596C-F584-795C-EF6867682B08}"/>
              </a:ext>
            </a:extLst>
          </p:cNvPr>
          <p:cNvSpPr txBox="1"/>
          <p:nvPr/>
        </p:nvSpPr>
        <p:spPr>
          <a:xfrm>
            <a:off x="7005395" y="5956661"/>
            <a:ext cx="580228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Ammonia	Nitrate	    Total Nitrogen</a:t>
            </a:r>
          </a:p>
        </p:txBody>
      </p:sp>
      <p:sp>
        <p:nvSpPr>
          <p:cNvPr id="6" name="TextBox 5">
            <a:extLst>
              <a:ext uri="{FF2B5EF4-FFF2-40B4-BE49-F238E27FC236}">
                <a16:creationId xmlns:a16="http://schemas.microsoft.com/office/drawing/2014/main" id="{D09A1E9B-E2EE-3D13-395D-96DD477822D5}"/>
              </a:ext>
            </a:extLst>
          </p:cNvPr>
          <p:cNvSpPr txBox="1"/>
          <p:nvPr/>
        </p:nvSpPr>
        <p:spPr>
          <a:xfrm>
            <a:off x="311186" y="1393654"/>
            <a:ext cx="683200" cy="5139869"/>
          </a:xfrm>
          <a:prstGeom prst="rect">
            <a:avLst/>
          </a:prstGeom>
          <a:noFill/>
        </p:spPr>
        <p:txBody>
          <a:bodyPr wrap="none" rtlCol="0">
            <a:spAutoFit/>
          </a:bodyPr>
          <a:lstStyle/>
          <a:p>
            <a:r>
              <a:rPr lang="en-US" sz="2000" dirty="0">
                <a:solidFill>
                  <a:schemeClr val="tx2"/>
                </a:solidFill>
                <a:latin typeface="Arial" panose="020B0604020202020204" pitchFamily="34" charset="0"/>
                <a:cs typeface="Arial" panose="020B0604020202020204" pitchFamily="34" charset="0"/>
              </a:rPr>
              <a:t> 250</a:t>
            </a:r>
          </a:p>
          <a:p>
            <a:endParaRPr lang="en-US" sz="4000" dirty="0">
              <a:solidFill>
                <a:schemeClr val="tx2"/>
              </a:solidFill>
              <a:latin typeface="Arial" panose="020B0604020202020204" pitchFamily="34" charset="0"/>
              <a:cs typeface="Arial" panose="020B0604020202020204" pitchFamily="34" charset="0"/>
            </a:endParaRPr>
          </a:p>
          <a:p>
            <a:r>
              <a:rPr lang="en-US" sz="2000" dirty="0">
                <a:solidFill>
                  <a:schemeClr val="tx2"/>
                </a:solidFill>
                <a:latin typeface="Arial" panose="020B0604020202020204" pitchFamily="34" charset="0"/>
                <a:cs typeface="Arial" panose="020B0604020202020204" pitchFamily="34" charset="0"/>
              </a:rPr>
              <a:t> 200</a:t>
            </a:r>
          </a:p>
          <a:p>
            <a:endParaRPr lang="en-US" sz="2000" dirty="0">
              <a:solidFill>
                <a:schemeClr val="tx2"/>
              </a:solidFill>
              <a:latin typeface="Arial" panose="020B0604020202020204" pitchFamily="34" charset="0"/>
              <a:cs typeface="Arial" panose="020B0604020202020204" pitchFamily="34" charset="0"/>
            </a:endParaRPr>
          </a:p>
          <a:p>
            <a:endParaRPr lang="en-US" sz="2000" dirty="0">
              <a:solidFill>
                <a:schemeClr val="tx2"/>
              </a:solidFill>
              <a:latin typeface="Arial" panose="020B0604020202020204" pitchFamily="34" charset="0"/>
              <a:cs typeface="Arial" panose="020B0604020202020204" pitchFamily="34" charset="0"/>
            </a:endParaRPr>
          </a:p>
          <a:p>
            <a:r>
              <a:rPr lang="en-US" sz="2000" dirty="0">
                <a:solidFill>
                  <a:schemeClr val="tx2"/>
                </a:solidFill>
                <a:latin typeface="Arial" panose="020B0604020202020204" pitchFamily="34" charset="0"/>
                <a:cs typeface="Arial" panose="020B0604020202020204" pitchFamily="34" charset="0"/>
              </a:rPr>
              <a:t> 150</a:t>
            </a:r>
          </a:p>
          <a:p>
            <a:endParaRPr lang="en-US" sz="2000" dirty="0">
              <a:solidFill>
                <a:schemeClr val="tx2"/>
              </a:solidFill>
              <a:latin typeface="Arial" panose="020B0604020202020204" pitchFamily="34" charset="0"/>
              <a:cs typeface="Arial" panose="020B0604020202020204" pitchFamily="34" charset="0"/>
            </a:endParaRPr>
          </a:p>
          <a:p>
            <a:endParaRPr lang="en-US" sz="2000" dirty="0">
              <a:solidFill>
                <a:schemeClr val="tx2"/>
              </a:solidFill>
              <a:latin typeface="Arial" panose="020B0604020202020204" pitchFamily="34" charset="0"/>
              <a:cs typeface="Arial" panose="020B0604020202020204" pitchFamily="34" charset="0"/>
            </a:endParaRPr>
          </a:p>
          <a:p>
            <a:r>
              <a:rPr lang="en-US" sz="2000" dirty="0">
                <a:solidFill>
                  <a:schemeClr val="tx2"/>
                </a:solidFill>
                <a:latin typeface="Arial" panose="020B0604020202020204" pitchFamily="34" charset="0"/>
                <a:cs typeface="Arial" panose="020B0604020202020204" pitchFamily="34" charset="0"/>
              </a:rPr>
              <a:t> 100</a:t>
            </a:r>
          </a:p>
          <a:p>
            <a:endParaRPr lang="en-US" sz="2000" dirty="0">
              <a:solidFill>
                <a:schemeClr val="tx2"/>
              </a:solidFill>
              <a:latin typeface="Arial" panose="020B0604020202020204" pitchFamily="34" charset="0"/>
              <a:cs typeface="Arial" panose="020B0604020202020204" pitchFamily="34" charset="0"/>
            </a:endParaRPr>
          </a:p>
          <a:p>
            <a:endParaRPr lang="en-US" sz="2000" dirty="0">
              <a:solidFill>
                <a:schemeClr val="tx2"/>
              </a:solidFill>
              <a:latin typeface="Arial" panose="020B0604020202020204" pitchFamily="34" charset="0"/>
              <a:cs typeface="Arial" panose="020B0604020202020204" pitchFamily="34" charset="0"/>
            </a:endParaRPr>
          </a:p>
          <a:p>
            <a:r>
              <a:rPr lang="en-US" sz="2000" dirty="0">
                <a:solidFill>
                  <a:schemeClr val="tx2"/>
                </a:solidFill>
                <a:latin typeface="Arial" panose="020B0604020202020204" pitchFamily="34" charset="0"/>
                <a:cs typeface="Arial" panose="020B0604020202020204" pitchFamily="34" charset="0"/>
              </a:rPr>
              <a:t>   50</a:t>
            </a:r>
          </a:p>
          <a:p>
            <a:endParaRPr lang="en-US" sz="2000" dirty="0">
              <a:solidFill>
                <a:schemeClr val="tx2"/>
              </a:solidFill>
              <a:latin typeface="Arial" panose="020B0604020202020204" pitchFamily="34" charset="0"/>
              <a:cs typeface="Arial" panose="020B0604020202020204" pitchFamily="34" charset="0"/>
            </a:endParaRPr>
          </a:p>
          <a:p>
            <a:endParaRPr lang="en-US" sz="2000" dirty="0">
              <a:solidFill>
                <a:schemeClr val="tx2"/>
              </a:solidFill>
              <a:latin typeface="Arial" panose="020B0604020202020204" pitchFamily="34" charset="0"/>
              <a:cs typeface="Arial" panose="020B0604020202020204" pitchFamily="34" charset="0"/>
            </a:endParaRPr>
          </a:p>
          <a:p>
            <a:endParaRPr lang="en-US" sz="800" dirty="0">
              <a:solidFill>
                <a:schemeClr val="tx2"/>
              </a:solidFill>
              <a:latin typeface="Arial" panose="020B0604020202020204" pitchFamily="34" charset="0"/>
              <a:cs typeface="Arial" panose="020B0604020202020204" pitchFamily="34" charset="0"/>
            </a:endParaRPr>
          </a:p>
          <a:p>
            <a:r>
              <a:rPr lang="en-US" sz="2000" dirty="0">
                <a:solidFill>
                  <a:schemeClr val="tx2"/>
                </a:solidFill>
                <a:latin typeface="Arial" panose="020B0604020202020204" pitchFamily="34" charset="0"/>
                <a:cs typeface="Arial" panose="020B0604020202020204" pitchFamily="34" charset="0"/>
              </a:rPr>
              <a:t>    0</a:t>
            </a:r>
          </a:p>
        </p:txBody>
      </p:sp>
      <p:sp>
        <p:nvSpPr>
          <p:cNvPr id="8" name="TextBox 7">
            <a:extLst>
              <a:ext uri="{FF2B5EF4-FFF2-40B4-BE49-F238E27FC236}">
                <a16:creationId xmlns:a16="http://schemas.microsoft.com/office/drawing/2014/main" id="{989B8A4A-19A0-6159-F515-BBCB820B4558}"/>
              </a:ext>
            </a:extLst>
          </p:cNvPr>
          <p:cNvSpPr txBox="1"/>
          <p:nvPr/>
        </p:nvSpPr>
        <p:spPr>
          <a:xfrm>
            <a:off x="7284292" y="1934388"/>
            <a:ext cx="1109599" cy="400110"/>
          </a:xfrm>
          <a:prstGeom prst="rect">
            <a:avLst/>
          </a:prstGeom>
          <a:noFill/>
        </p:spPr>
        <p:txBody>
          <a:bodyPr wrap="none" rtlCol="0">
            <a:spAutoFit/>
          </a:bodyPr>
          <a:lstStyle/>
          <a:p>
            <a:r>
              <a:rPr lang="en-US" sz="2000" dirty="0">
                <a:solidFill>
                  <a:schemeClr val="tx2"/>
                </a:solidFill>
                <a:latin typeface="Arial" panose="020B0604020202020204" pitchFamily="34" charset="0"/>
                <a:cs typeface="Arial" panose="020B0604020202020204" pitchFamily="34" charset="0"/>
              </a:rPr>
              <a:t>17 mg/L</a:t>
            </a:r>
          </a:p>
        </p:txBody>
      </p:sp>
      <p:sp>
        <p:nvSpPr>
          <p:cNvPr id="9" name="TextBox 8">
            <a:extLst>
              <a:ext uri="{FF2B5EF4-FFF2-40B4-BE49-F238E27FC236}">
                <a16:creationId xmlns:a16="http://schemas.microsoft.com/office/drawing/2014/main" id="{05FA54A7-25D9-7041-0FA0-490B721F55B2}"/>
              </a:ext>
            </a:extLst>
          </p:cNvPr>
          <p:cNvSpPr txBox="1"/>
          <p:nvPr/>
        </p:nvSpPr>
        <p:spPr>
          <a:xfrm>
            <a:off x="9132976" y="3308928"/>
            <a:ext cx="1109599" cy="400110"/>
          </a:xfrm>
          <a:prstGeom prst="rect">
            <a:avLst/>
          </a:prstGeom>
          <a:noFill/>
        </p:spPr>
        <p:txBody>
          <a:bodyPr wrap="none" rtlCol="0">
            <a:spAutoFit/>
          </a:bodyPr>
          <a:lstStyle/>
          <a:p>
            <a:r>
              <a:rPr lang="en-US" sz="2000" dirty="0">
                <a:solidFill>
                  <a:schemeClr val="tx2"/>
                </a:solidFill>
                <a:latin typeface="Arial" panose="020B0604020202020204" pitchFamily="34" charset="0"/>
                <a:cs typeface="Arial" panose="020B0604020202020204" pitchFamily="34" charset="0"/>
              </a:rPr>
              <a:t>10 mg/L</a:t>
            </a:r>
          </a:p>
        </p:txBody>
      </p:sp>
      <p:sp>
        <p:nvSpPr>
          <p:cNvPr id="10" name="TextBox 9">
            <a:extLst>
              <a:ext uri="{FF2B5EF4-FFF2-40B4-BE49-F238E27FC236}">
                <a16:creationId xmlns:a16="http://schemas.microsoft.com/office/drawing/2014/main" id="{2ABE33D2-9D4E-273D-0B7F-1B99A5C5E45A}"/>
              </a:ext>
            </a:extLst>
          </p:cNvPr>
          <p:cNvSpPr txBox="1"/>
          <p:nvPr/>
        </p:nvSpPr>
        <p:spPr>
          <a:xfrm>
            <a:off x="10725481" y="4964493"/>
            <a:ext cx="966931" cy="400110"/>
          </a:xfrm>
          <a:prstGeom prst="rect">
            <a:avLst/>
          </a:prstGeom>
          <a:noFill/>
        </p:spPr>
        <p:txBody>
          <a:bodyPr wrap="none" rtlCol="0">
            <a:spAutoFit/>
          </a:bodyPr>
          <a:lstStyle/>
          <a:p>
            <a:r>
              <a:rPr lang="en-US" sz="2000" dirty="0">
                <a:solidFill>
                  <a:schemeClr val="tx2"/>
                </a:solidFill>
                <a:latin typeface="Arial" panose="020B0604020202020204" pitchFamily="34" charset="0"/>
                <a:cs typeface="Arial" panose="020B0604020202020204" pitchFamily="34" charset="0"/>
              </a:rPr>
              <a:t>2 mg/L</a:t>
            </a:r>
          </a:p>
        </p:txBody>
      </p:sp>
      <p:sp>
        <p:nvSpPr>
          <p:cNvPr id="11" name="TextBox 10">
            <a:extLst>
              <a:ext uri="{FF2B5EF4-FFF2-40B4-BE49-F238E27FC236}">
                <a16:creationId xmlns:a16="http://schemas.microsoft.com/office/drawing/2014/main" id="{380BEA76-16F4-4A63-B312-C5E17B076A18}"/>
              </a:ext>
            </a:extLst>
          </p:cNvPr>
          <p:cNvSpPr txBox="1"/>
          <p:nvPr/>
        </p:nvSpPr>
        <p:spPr>
          <a:xfrm>
            <a:off x="6676909" y="1457787"/>
            <a:ext cx="470000" cy="400110"/>
          </a:xfrm>
          <a:prstGeom prst="rect">
            <a:avLst/>
          </a:prstGeom>
          <a:noFill/>
        </p:spPr>
        <p:txBody>
          <a:bodyPr wrap="none" rtlCol="0">
            <a:spAutoFit/>
          </a:bodyPr>
          <a:lstStyle/>
          <a:p>
            <a:r>
              <a:rPr lang="en-US" sz="2000" dirty="0">
                <a:solidFill>
                  <a:schemeClr val="tx2"/>
                </a:solidFill>
                <a:latin typeface="Arial" panose="020B0604020202020204" pitchFamily="34" charset="0"/>
                <a:cs typeface="Arial" panose="020B0604020202020204" pitchFamily="34" charset="0"/>
              </a:rPr>
              <a:t>20</a:t>
            </a:r>
          </a:p>
        </p:txBody>
      </p:sp>
      <p:sp>
        <p:nvSpPr>
          <p:cNvPr id="12" name="TextBox 11">
            <a:extLst>
              <a:ext uri="{FF2B5EF4-FFF2-40B4-BE49-F238E27FC236}">
                <a16:creationId xmlns:a16="http://schemas.microsoft.com/office/drawing/2014/main" id="{294F05C4-D1E8-60D9-51CD-BA788AE3962C}"/>
              </a:ext>
            </a:extLst>
          </p:cNvPr>
          <p:cNvSpPr txBox="1"/>
          <p:nvPr/>
        </p:nvSpPr>
        <p:spPr>
          <a:xfrm>
            <a:off x="6669200" y="2492419"/>
            <a:ext cx="470000" cy="400110"/>
          </a:xfrm>
          <a:prstGeom prst="rect">
            <a:avLst/>
          </a:prstGeom>
          <a:noFill/>
        </p:spPr>
        <p:txBody>
          <a:bodyPr wrap="none" rtlCol="0">
            <a:spAutoFit/>
          </a:bodyPr>
          <a:lstStyle/>
          <a:p>
            <a:r>
              <a:rPr lang="en-US" sz="2000" dirty="0">
                <a:solidFill>
                  <a:schemeClr val="tx2"/>
                </a:solidFill>
                <a:latin typeface="Arial" panose="020B0604020202020204" pitchFamily="34" charset="0"/>
                <a:cs typeface="Arial" panose="020B0604020202020204" pitchFamily="34" charset="0"/>
              </a:rPr>
              <a:t>15</a:t>
            </a:r>
          </a:p>
        </p:txBody>
      </p:sp>
      <p:sp>
        <p:nvSpPr>
          <p:cNvPr id="13" name="TextBox 12">
            <a:extLst>
              <a:ext uri="{FF2B5EF4-FFF2-40B4-BE49-F238E27FC236}">
                <a16:creationId xmlns:a16="http://schemas.microsoft.com/office/drawing/2014/main" id="{18BA2296-5946-2328-C64D-2AC9C02E9A44}"/>
              </a:ext>
            </a:extLst>
          </p:cNvPr>
          <p:cNvSpPr txBox="1"/>
          <p:nvPr/>
        </p:nvSpPr>
        <p:spPr>
          <a:xfrm>
            <a:off x="6741083" y="3493594"/>
            <a:ext cx="470000" cy="400110"/>
          </a:xfrm>
          <a:prstGeom prst="rect">
            <a:avLst/>
          </a:prstGeom>
          <a:noFill/>
        </p:spPr>
        <p:txBody>
          <a:bodyPr wrap="none" rtlCol="0">
            <a:spAutoFit/>
          </a:bodyPr>
          <a:lstStyle/>
          <a:p>
            <a:r>
              <a:rPr lang="en-US" sz="2000" dirty="0">
                <a:solidFill>
                  <a:schemeClr val="tx2"/>
                </a:solidFill>
                <a:latin typeface="Arial" panose="020B0604020202020204" pitchFamily="34" charset="0"/>
                <a:cs typeface="Arial" panose="020B0604020202020204" pitchFamily="34" charset="0"/>
              </a:rPr>
              <a:t>10</a:t>
            </a:r>
          </a:p>
        </p:txBody>
      </p:sp>
      <p:sp>
        <p:nvSpPr>
          <p:cNvPr id="14" name="TextBox 13">
            <a:extLst>
              <a:ext uri="{FF2B5EF4-FFF2-40B4-BE49-F238E27FC236}">
                <a16:creationId xmlns:a16="http://schemas.microsoft.com/office/drawing/2014/main" id="{7057D2A5-FAE2-7C8E-7359-FFF6F38823A3}"/>
              </a:ext>
            </a:extLst>
          </p:cNvPr>
          <p:cNvSpPr txBox="1"/>
          <p:nvPr/>
        </p:nvSpPr>
        <p:spPr>
          <a:xfrm>
            <a:off x="6759907" y="4528226"/>
            <a:ext cx="327334" cy="400110"/>
          </a:xfrm>
          <a:prstGeom prst="rect">
            <a:avLst/>
          </a:prstGeom>
          <a:noFill/>
        </p:spPr>
        <p:txBody>
          <a:bodyPr wrap="none" rtlCol="0">
            <a:spAutoFit/>
          </a:bodyPr>
          <a:lstStyle/>
          <a:p>
            <a:r>
              <a:rPr lang="en-US" sz="2000" dirty="0">
                <a:solidFill>
                  <a:schemeClr val="tx2"/>
                </a:solidFill>
                <a:latin typeface="Arial" panose="020B0604020202020204" pitchFamily="34" charset="0"/>
                <a:cs typeface="Arial" panose="020B0604020202020204" pitchFamily="34" charset="0"/>
              </a:rPr>
              <a:t>5</a:t>
            </a:r>
          </a:p>
        </p:txBody>
      </p:sp>
      <p:sp>
        <p:nvSpPr>
          <p:cNvPr id="15" name="TextBox 14">
            <a:extLst>
              <a:ext uri="{FF2B5EF4-FFF2-40B4-BE49-F238E27FC236}">
                <a16:creationId xmlns:a16="http://schemas.microsoft.com/office/drawing/2014/main" id="{24F69F6B-C440-A467-59BD-D2D4706FAF85}"/>
              </a:ext>
            </a:extLst>
          </p:cNvPr>
          <p:cNvSpPr txBox="1"/>
          <p:nvPr/>
        </p:nvSpPr>
        <p:spPr>
          <a:xfrm>
            <a:off x="6759907" y="5628229"/>
            <a:ext cx="327334" cy="400110"/>
          </a:xfrm>
          <a:prstGeom prst="rect">
            <a:avLst/>
          </a:prstGeom>
          <a:noFill/>
        </p:spPr>
        <p:txBody>
          <a:bodyPr wrap="none" rtlCol="0">
            <a:spAutoFit/>
          </a:bodyPr>
          <a:lstStyle/>
          <a:p>
            <a:r>
              <a:rPr lang="en-US" sz="2000" dirty="0">
                <a:solidFill>
                  <a:schemeClr val="tx2"/>
                </a:solidFill>
                <a:latin typeface="Arial" panose="020B0604020202020204" pitchFamily="34" charset="0"/>
                <a:cs typeface="Arial" panose="020B0604020202020204" pitchFamily="34" charset="0"/>
              </a:rPr>
              <a:t>0</a:t>
            </a:r>
          </a:p>
        </p:txBody>
      </p:sp>
      <p:sp>
        <p:nvSpPr>
          <p:cNvPr id="16" name="TextBox 15">
            <a:extLst>
              <a:ext uri="{FF2B5EF4-FFF2-40B4-BE49-F238E27FC236}">
                <a16:creationId xmlns:a16="http://schemas.microsoft.com/office/drawing/2014/main" id="{2DA48DBD-F9C0-9D3B-69D2-D5FC8D2CF599}"/>
              </a:ext>
            </a:extLst>
          </p:cNvPr>
          <p:cNvSpPr txBox="1"/>
          <p:nvPr/>
        </p:nvSpPr>
        <p:spPr>
          <a:xfrm rot="16200000">
            <a:off x="-892922" y="2932843"/>
            <a:ext cx="2529049" cy="400110"/>
          </a:xfrm>
          <a:prstGeom prst="rect">
            <a:avLst/>
          </a:prstGeom>
          <a:noFill/>
        </p:spPr>
        <p:txBody>
          <a:bodyPr wrap="square" rtlCol="0">
            <a:spAutoFit/>
          </a:bodyPr>
          <a:lstStyle/>
          <a:p>
            <a:r>
              <a:rPr lang="en-US" sz="2000" dirty="0">
                <a:solidFill>
                  <a:schemeClr val="tx2"/>
                </a:solidFill>
                <a:latin typeface="Arial" panose="020B0604020202020204" pitchFamily="34" charset="0"/>
                <a:cs typeface="Arial" panose="020B0604020202020204" pitchFamily="34" charset="0"/>
              </a:rPr>
              <a:t>Result (mg/L)</a:t>
            </a:r>
          </a:p>
        </p:txBody>
      </p:sp>
    </p:spTree>
    <p:extLst>
      <p:ext uri="{BB962C8B-B14F-4D97-AF65-F5344CB8AC3E}">
        <p14:creationId xmlns:p14="http://schemas.microsoft.com/office/powerpoint/2010/main" val="272726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79C018-046F-810F-794D-6808FC862033}"/>
              </a:ext>
            </a:extLst>
          </p:cNvPr>
          <p:cNvSpPr>
            <a:spLocks noGrp="1"/>
          </p:cNvSpPr>
          <p:nvPr>
            <p:ph type="title"/>
          </p:nvPr>
        </p:nvSpPr>
        <p:spPr>
          <a:xfrm>
            <a:off x="216059" y="-54779"/>
            <a:ext cx="10515600" cy="1325563"/>
          </a:xfrm>
        </p:spPr>
        <p:txBody>
          <a:bodyPr>
            <a:normAutofit/>
          </a:bodyPr>
          <a:lstStyle/>
          <a:p>
            <a:r>
              <a:rPr lang="en-US" dirty="0"/>
              <a:t>Upper Carmel Nutrient Graphs </a:t>
            </a:r>
          </a:p>
        </p:txBody>
      </p:sp>
      <p:pic>
        <p:nvPicPr>
          <p:cNvPr id="6" name="Picture 5" descr="Chart&#10;&#10;Description automatically generated">
            <a:extLst>
              <a:ext uri="{FF2B5EF4-FFF2-40B4-BE49-F238E27FC236}">
                <a16:creationId xmlns:a16="http://schemas.microsoft.com/office/drawing/2014/main" id="{F0B56C8E-991E-85C8-44B9-99D06DC8BCA6}"/>
              </a:ext>
            </a:extLst>
          </p:cNvPr>
          <p:cNvPicPr>
            <a:picLocks noChangeAspect="1"/>
          </p:cNvPicPr>
          <p:nvPr/>
        </p:nvPicPr>
        <p:blipFill rotWithShape="1">
          <a:blip r:embed="rId3">
            <a:extLst>
              <a:ext uri="{28A0092B-C50C-407E-A947-70E740481C1C}">
                <a14:useLocalDpi xmlns:a14="http://schemas.microsoft.com/office/drawing/2010/main" val="0"/>
              </a:ext>
            </a:extLst>
          </a:blip>
          <a:srcRect r="16033" b="21111"/>
          <a:stretch/>
        </p:blipFill>
        <p:spPr>
          <a:xfrm>
            <a:off x="5878175" y="1180305"/>
            <a:ext cx="6310777" cy="4683468"/>
          </a:xfrm>
          <a:prstGeom prst="rect">
            <a:avLst/>
          </a:prstGeom>
        </p:spPr>
      </p:pic>
      <p:pic>
        <p:nvPicPr>
          <p:cNvPr id="7" name="Picture 6" descr="Chart&#10;&#10;Description automatically generated">
            <a:extLst>
              <a:ext uri="{FF2B5EF4-FFF2-40B4-BE49-F238E27FC236}">
                <a16:creationId xmlns:a16="http://schemas.microsoft.com/office/drawing/2014/main" id="{F9E28FAB-AFD8-A37B-7C30-7C137700DE79}"/>
              </a:ext>
            </a:extLst>
          </p:cNvPr>
          <p:cNvPicPr>
            <a:picLocks noChangeAspect="1"/>
          </p:cNvPicPr>
          <p:nvPr/>
        </p:nvPicPr>
        <p:blipFill rotWithShape="1">
          <a:blip r:embed="rId4">
            <a:extLst>
              <a:ext uri="{28A0092B-C50C-407E-A947-70E740481C1C}">
                <a14:useLocalDpi xmlns:a14="http://schemas.microsoft.com/office/drawing/2010/main" val="0"/>
              </a:ext>
            </a:extLst>
          </a:blip>
          <a:srcRect l="16540" b="17338"/>
          <a:stretch/>
        </p:blipFill>
        <p:spPr>
          <a:xfrm>
            <a:off x="726936" y="1123416"/>
            <a:ext cx="6310777" cy="4740356"/>
          </a:xfrm>
          <a:prstGeom prst="rect">
            <a:avLst/>
          </a:prstGeom>
        </p:spPr>
      </p:pic>
      <p:sp>
        <p:nvSpPr>
          <p:cNvPr id="3" name="TextBox 2">
            <a:extLst>
              <a:ext uri="{FF2B5EF4-FFF2-40B4-BE49-F238E27FC236}">
                <a16:creationId xmlns:a16="http://schemas.microsoft.com/office/drawing/2014/main" id="{FF4B1B27-5385-660D-3E23-0EC682579503}"/>
              </a:ext>
            </a:extLst>
          </p:cNvPr>
          <p:cNvSpPr txBox="1"/>
          <p:nvPr/>
        </p:nvSpPr>
        <p:spPr>
          <a:xfrm>
            <a:off x="251672" y="2190349"/>
            <a:ext cx="59508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200</a:t>
            </a:r>
          </a:p>
        </p:txBody>
      </p:sp>
      <p:sp>
        <p:nvSpPr>
          <p:cNvPr id="4" name="TextBox 3">
            <a:extLst>
              <a:ext uri="{FF2B5EF4-FFF2-40B4-BE49-F238E27FC236}">
                <a16:creationId xmlns:a16="http://schemas.microsoft.com/office/drawing/2014/main" id="{D5F658B8-198A-2606-6ECE-BD3449400D3D}"/>
              </a:ext>
            </a:extLst>
          </p:cNvPr>
          <p:cNvSpPr txBox="1"/>
          <p:nvPr/>
        </p:nvSpPr>
        <p:spPr>
          <a:xfrm>
            <a:off x="237511" y="3036003"/>
            <a:ext cx="59508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150</a:t>
            </a:r>
          </a:p>
        </p:txBody>
      </p:sp>
      <p:sp>
        <p:nvSpPr>
          <p:cNvPr id="5" name="TextBox 4">
            <a:extLst>
              <a:ext uri="{FF2B5EF4-FFF2-40B4-BE49-F238E27FC236}">
                <a16:creationId xmlns:a16="http://schemas.microsoft.com/office/drawing/2014/main" id="{746ABDB2-768F-B62D-0E62-2263BA8F4AE4}"/>
              </a:ext>
            </a:extLst>
          </p:cNvPr>
          <p:cNvSpPr txBox="1"/>
          <p:nvPr/>
        </p:nvSpPr>
        <p:spPr>
          <a:xfrm>
            <a:off x="237510" y="3779341"/>
            <a:ext cx="59508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100</a:t>
            </a:r>
          </a:p>
        </p:txBody>
      </p:sp>
      <p:sp>
        <p:nvSpPr>
          <p:cNvPr id="9" name="TextBox 8">
            <a:extLst>
              <a:ext uri="{FF2B5EF4-FFF2-40B4-BE49-F238E27FC236}">
                <a16:creationId xmlns:a16="http://schemas.microsoft.com/office/drawing/2014/main" id="{A5E37E06-0318-29FB-3E7B-83041182125C}"/>
              </a:ext>
            </a:extLst>
          </p:cNvPr>
          <p:cNvSpPr txBox="1"/>
          <p:nvPr/>
        </p:nvSpPr>
        <p:spPr>
          <a:xfrm>
            <a:off x="216059" y="1457787"/>
            <a:ext cx="59508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250</a:t>
            </a:r>
          </a:p>
        </p:txBody>
      </p:sp>
      <p:sp>
        <p:nvSpPr>
          <p:cNvPr id="11" name="TextBox 10">
            <a:extLst>
              <a:ext uri="{FF2B5EF4-FFF2-40B4-BE49-F238E27FC236}">
                <a16:creationId xmlns:a16="http://schemas.microsoft.com/office/drawing/2014/main" id="{3EB40A08-D6DE-9B80-8F1C-EDECF3A28802}"/>
              </a:ext>
            </a:extLst>
          </p:cNvPr>
          <p:cNvSpPr txBox="1"/>
          <p:nvPr/>
        </p:nvSpPr>
        <p:spPr>
          <a:xfrm>
            <a:off x="371493" y="4561011"/>
            <a:ext cx="59508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50</a:t>
            </a:r>
          </a:p>
        </p:txBody>
      </p:sp>
      <p:sp>
        <p:nvSpPr>
          <p:cNvPr id="12" name="TextBox 11">
            <a:extLst>
              <a:ext uri="{FF2B5EF4-FFF2-40B4-BE49-F238E27FC236}">
                <a16:creationId xmlns:a16="http://schemas.microsoft.com/office/drawing/2014/main" id="{B127A7DD-CA52-14D7-A047-9479B11CBB89}"/>
              </a:ext>
            </a:extLst>
          </p:cNvPr>
          <p:cNvSpPr txBox="1"/>
          <p:nvPr/>
        </p:nvSpPr>
        <p:spPr>
          <a:xfrm>
            <a:off x="454721" y="5356983"/>
            <a:ext cx="37787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0</a:t>
            </a:r>
          </a:p>
        </p:txBody>
      </p:sp>
      <p:sp>
        <p:nvSpPr>
          <p:cNvPr id="13" name="TextBox 12">
            <a:extLst>
              <a:ext uri="{FF2B5EF4-FFF2-40B4-BE49-F238E27FC236}">
                <a16:creationId xmlns:a16="http://schemas.microsoft.com/office/drawing/2014/main" id="{FC7A7E90-30F3-8553-94C1-70B5836CFF9F}"/>
              </a:ext>
            </a:extLst>
          </p:cNvPr>
          <p:cNvSpPr txBox="1"/>
          <p:nvPr/>
        </p:nvSpPr>
        <p:spPr>
          <a:xfrm rot="16200000">
            <a:off x="-699132" y="3071263"/>
            <a:ext cx="169177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Result (mg/L)</a:t>
            </a:r>
          </a:p>
        </p:txBody>
      </p:sp>
      <p:sp>
        <p:nvSpPr>
          <p:cNvPr id="16" name="TextBox 15">
            <a:extLst>
              <a:ext uri="{FF2B5EF4-FFF2-40B4-BE49-F238E27FC236}">
                <a16:creationId xmlns:a16="http://schemas.microsoft.com/office/drawing/2014/main" id="{CF0A8DAE-7811-2A9F-C1B9-FE4B921C6F59}"/>
              </a:ext>
            </a:extLst>
          </p:cNvPr>
          <p:cNvSpPr txBox="1"/>
          <p:nvPr/>
        </p:nvSpPr>
        <p:spPr>
          <a:xfrm>
            <a:off x="7284292" y="1934388"/>
            <a:ext cx="101822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17 mg/L</a:t>
            </a:r>
          </a:p>
        </p:txBody>
      </p:sp>
      <p:sp>
        <p:nvSpPr>
          <p:cNvPr id="17" name="TextBox 16">
            <a:extLst>
              <a:ext uri="{FF2B5EF4-FFF2-40B4-BE49-F238E27FC236}">
                <a16:creationId xmlns:a16="http://schemas.microsoft.com/office/drawing/2014/main" id="{26E28D1D-4B9C-D4E1-E067-5D3DC31B8E57}"/>
              </a:ext>
            </a:extLst>
          </p:cNvPr>
          <p:cNvSpPr txBox="1"/>
          <p:nvPr/>
        </p:nvSpPr>
        <p:spPr>
          <a:xfrm>
            <a:off x="6676909" y="1457787"/>
            <a:ext cx="441146"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20</a:t>
            </a:r>
          </a:p>
        </p:txBody>
      </p:sp>
      <p:sp>
        <p:nvSpPr>
          <p:cNvPr id="18" name="TextBox 17">
            <a:extLst>
              <a:ext uri="{FF2B5EF4-FFF2-40B4-BE49-F238E27FC236}">
                <a16:creationId xmlns:a16="http://schemas.microsoft.com/office/drawing/2014/main" id="{900342F4-6D89-48BF-71BF-E60DE71916F3}"/>
              </a:ext>
            </a:extLst>
          </p:cNvPr>
          <p:cNvSpPr txBox="1"/>
          <p:nvPr/>
        </p:nvSpPr>
        <p:spPr>
          <a:xfrm>
            <a:off x="6669200" y="2492419"/>
            <a:ext cx="441146"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15</a:t>
            </a:r>
          </a:p>
        </p:txBody>
      </p:sp>
      <p:sp>
        <p:nvSpPr>
          <p:cNvPr id="19" name="TextBox 18">
            <a:extLst>
              <a:ext uri="{FF2B5EF4-FFF2-40B4-BE49-F238E27FC236}">
                <a16:creationId xmlns:a16="http://schemas.microsoft.com/office/drawing/2014/main" id="{37FB49DE-2E97-83F3-BE9E-3FEB69EE55EF}"/>
              </a:ext>
            </a:extLst>
          </p:cNvPr>
          <p:cNvSpPr txBox="1"/>
          <p:nvPr/>
        </p:nvSpPr>
        <p:spPr>
          <a:xfrm>
            <a:off x="6710770" y="3473843"/>
            <a:ext cx="441146"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10</a:t>
            </a:r>
          </a:p>
        </p:txBody>
      </p:sp>
      <p:sp>
        <p:nvSpPr>
          <p:cNvPr id="20" name="TextBox 19">
            <a:extLst>
              <a:ext uri="{FF2B5EF4-FFF2-40B4-BE49-F238E27FC236}">
                <a16:creationId xmlns:a16="http://schemas.microsoft.com/office/drawing/2014/main" id="{44475FB9-E04B-0184-335D-0174B1F0A4DB}"/>
              </a:ext>
            </a:extLst>
          </p:cNvPr>
          <p:cNvSpPr txBox="1"/>
          <p:nvPr/>
        </p:nvSpPr>
        <p:spPr>
          <a:xfrm>
            <a:off x="6772529" y="4442203"/>
            <a:ext cx="312906"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5</a:t>
            </a:r>
          </a:p>
        </p:txBody>
      </p:sp>
      <p:sp>
        <p:nvSpPr>
          <p:cNvPr id="21" name="TextBox 20">
            <a:extLst>
              <a:ext uri="{FF2B5EF4-FFF2-40B4-BE49-F238E27FC236}">
                <a16:creationId xmlns:a16="http://schemas.microsoft.com/office/drawing/2014/main" id="{7CD128BB-BEA1-403D-5BFD-8381F18DA984}"/>
              </a:ext>
            </a:extLst>
          </p:cNvPr>
          <p:cNvSpPr txBox="1"/>
          <p:nvPr/>
        </p:nvSpPr>
        <p:spPr>
          <a:xfrm>
            <a:off x="6748826" y="5410563"/>
            <a:ext cx="312906"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0</a:t>
            </a:r>
          </a:p>
        </p:txBody>
      </p:sp>
      <p:sp>
        <p:nvSpPr>
          <p:cNvPr id="22" name="TextBox 21">
            <a:extLst>
              <a:ext uri="{FF2B5EF4-FFF2-40B4-BE49-F238E27FC236}">
                <a16:creationId xmlns:a16="http://schemas.microsoft.com/office/drawing/2014/main" id="{00D0DAA0-797F-C495-896A-178BD5308A88}"/>
              </a:ext>
            </a:extLst>
          </p:cNvPr>
          <p:cNvSpPr txBox="1"/>
          <p:nvPr/>
        </p:nvSpPr>
        <p:spPr>
          <a:xfrm>
            <a:off x="9132976" y="3308928"/>
            <a:ext cx="101822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10 mg/L</a:t>
            </a:r>
          </a:p>
        </p:txBody>
      </p:sp>
      <p:sp>
        <p:nvSpPr>
          <p:cNvPr id="23" name="TextBox 22">
            <a:extLst>
              <a:ext uri="{FF2B5EF4-FFF2-40B4-BE49-F238E27FC236}">
                <a16:creationId xmlns:a16="http://schemas.microsoft.com/office/drawing/2014/main" id="{59D7DDE8-D011-4DD3-AED1-ADAEFB3F3376}"/>
              </a:ext>
            </a:extLst>
          </p:cNvPr>
          <p:cNvSpPr txBox="1"/>
          <p:nvPr/>
        </p:nvSpPr>
        <p:spPr>
          <a:xfrm>
            <a:off x="10798053" y="4882286"/>
            <a:ext cx="88998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2 mg/L</a:t>
            </a:r>
          </a:p>
        </p:txBody>
      </p:sp>
      <p:sp>
        <p:nvSpPr>
          <p:cNvPr id="24" name="TextBox 23">
            <a:extLst>
              <a:ext uri="{FF2B5EF4-FFF2-40B4-BE49-F238E27FC236}">
                <a16:creationId xmlns:a16="http://schemas.microsoft.com/office/drawing/2014/main" id="{A2115C8D-5BBC-448F-9526-C966D20A7169}"/>
              </a:ext>
            </a:extLst>
          </p:cNvPr>
          <p:cNvSpPr txBox="1"/>
          <p:nvPr/>
        </p:nvSpPr>
        <p:spPr>
          <a:xfrm>
            <a:off x="846757" y="5945387"/>
            <a:ext cx="5214889"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Chloride,	Chloride,	Sulfate, </a:t>
            </a:r>
          </a:p>
          <a:p>
            <a:r>
              <a:rPr lang="en-US" sz="2400" dirty="0">
                <a:latin typeface="Arial" panose="020B0604020202020204" pitchFamily="34" charset="0"/>
                <a:cs typeface="Arial" panose="020B0604020202020204" pitchFamily="34" charset="0"/>
              </a:rPr>
              <a:t>Dissolved	Total		Dissolved</a:t>
            </a:r>
          </a:p>
        </p:txBody>
      </p:sp>
      <p:sp>
        <p:nvSpPr>
          <p:cNvPr id="25" name="TextBox 24">
            <a:extLst>
              <a:ext uri="{FF2B5EF4-FFF2-40B4-BE49-F238E27FC236}">
                <a16:creationId xmlns:a16="http://schemas.microsoft.com/office/drawing/2014/main" id="{A2525D71-2434-40C3-BFBC-82B1FB66D894}"/>
              </a:ext>
            </a:extLst>
          </p:cNvPr>
          <p:cNvSpPr txBox="1"/>
          <p:nvPr/>
        </p:nvSpPr>
        <p:spPr>
          <a:xfrm>
            <a:off x="7005395" y="5956661"/>
            <a:ext cx="580228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Ammonia	Nitrate	    Total Nitrogen</a:t>
            </a:r>
          </a:p>
        </p:txBody>
      </p:sp>
    </p:spTree>
    <p:extLst>
      <p:ext uri="{BB962C8B-B14F-4D97-AF65-F5344CB8AC3E}">
        <p14:creationId xmlns:p14="http://schemas.microsoft.com/office/powerpoint/2010/main" val="2115763119"/>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17421</TotalTime>
  <Words>1064</Words>
  <Application>Microsoft Office PowerPoint</Application>
  <PresentationFormat>Widescreen</PresentationFormat>
  <Paragraphs>156</Paragraphs>
  <Slides>14</Slides>
  <Notes>11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The Hand Bold</vt:lpstr>
      <vt:lpstr>The Serif Hand Black</vt:lpstr>
      <vt:lpstr>Times New Roman</vt:lpstr>
      <vt:lpstr>SketchyVTI</vt:lpstr>
      <vt:lpstr>New Updates to the Report Card for the Carmel River Watershed</vt:lpstr>
      <vt:lpstr>New way to Give the Entire watershed a grade</vt:lpstr>
      <vt:lpstr>New way to Give the Entire watershed a grade</vt:lpstr>
      <vt:lpstr>New way to Give the Entire watershed a grade</vt:lpstr>
      <vt:lpstr>New Indicator/ Current Updates</vt:lpstr>
      <vt:lpstr>Pesticides and Nutrients</vt:lpstr>
      <vt:lpstr>How the Pesticides and Nutrients indicator was calculated</vt:lpstr>
      <vt:lpstr>Lower Carmel Nutrient Graphs</vt:lpstr>
      <vt:lpstr>Upper Carmel Nutrient Graphs </vt:lpstr>
      <vt:lpstr>PowerPoint Presentation</vt:lpstr>
      <vt:lpstr>PowerPoint Presentation</vt:lpstr>
      <vt:lpstr>PowerPoint Presentation</vt:lpstr>
      <vt:lpstr>Pesticide Graph Above Threshold limit </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Updates to the Report Card for the Carmel River Watershed</dc:title>
  <dc:creator>Erika Garig</dc:creator>
  <cp:lastModifiedBy>John Olson</cp:lastModifiedBy>
  <cp:revision>50</cp:revision>
  <dcterms:created xsi:type="dcterms:W3CDTF">2022-10-15T20:24:39Z</dcterms:created>
  <dcterms:modified xsi:type="dcterms:W3CDTF">2022-11-09T16:28:07Z</dcterms:modified>
</cp:coreProperties>
</file>